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1"/>
  </p:sldMasterIdLst>
  <p:notesMasterIdLst>
    <p:notesMasterId r:id="rId108"/>
  </p:notesMasterIdLst>
  <p:handoutMasterIdLst>
    <p:handoutMasterId r:id="rId109"/>
  </p:handoutMasterIdLst>
  <p:sldIdLst>
    <p:sldId id="256" r:id="rId2"/>
    <p:sldId id="318" r:id="rId3"/>
    <p:sldId id="259" r:id="rId4"/>
    <p:sldId id="311" r:id="rId5"/>
    <p:sldId id="312" r:id="rId6"/>
    <p:sldId id="261" r:id="rId7"/>
    <p:sldId id="313" r:id="rId8"/>
    <p:sldId id="262" r:id="rId9"/>
    <p:sldId id="265" r:id="rId10"/>
    <p:sldId id="314" r:id="rId11"/>
    <p:sldId id="316" r:id="rId12"/>
    <p:sldId id="317" r:id="rId13"/>
    <p:sldId id="315" r:id="rId14"/>
    <p:sldId id="263" r:id="rId15"/>
    <p:sldId id="266" r:id="rId16"/>
    <p:sldId id="267" r:id="rId17"/>
    <p:sldId id="269" r:id="rId18"/>
    <p:sldId id="274" r:id="rId19"/>
    <p:sldId id="344" r:id="rId20"/>
    <p:sldId id="276" r:id="rId21"/>
    <p:sldId id="277" r:id="rId22"/>
    <p:sldId id="279" r:id="rId23"/>
    <p:sldId id="280" r:id="rId24"/>
    <p:sldId id="307" r:id="rId25"/>
    <p:sldId id="309" r:id="rId26"/>
    <p:sldId id="281" r:id="rId27"/>
    <p:sldId id="288" r:id="rId28"/>
    <p:sldId id="289" r:id="rId29"/>
    <p:sldId id="290" r:id="rId30"/>
    <p:sldId id="291" r:id="rId31"/>
    <p:sldId id="431" r:id="rId32"/>
    <p:sldId id="432" r:id="rId33"/>
    <p:sldId id="292" r:id="rId34"/>
    <p:sldId id="293" r:id="rId35"/>
    <p:sldId id="294" r:id="rId36"/>
    <p:sldId id="295" r:id="rId37"/>
    <p:sldId id="296" r:id="rId38"/>
    <p:sldId id="297" r:id="rId39"/>
    <p:sldId id="298" r:id="rId40"/>
    <p:sldId id="299" r:id="rId41"/>
    <p:sldId id="300" r:id="rId42"/>
    <p:sldId id="322" r:id="rId43"/>
    <p:sldId id="323" r:id="rId44"/>
    <p:sldId id="324" r:id="rId45"/>
    <p:sldId id="325" r:id="rId46"/>
    <p:sldId id="326" r:id="rId47"/>
    <p:sldId id="327" r:id="rId48"/>
    <p:sldId id="328" r:id="rId49"/>
    <p:sldId id="329" r:id="rId50"/>
    <p:sldId id="330" r:id="rId51"/>
    <p:sldId id="331" r:id="rId52"/>
    <p:sldId id="345" r:id="rId53"/>
    <p:sldId id="402" r:id="rId54"/>
    <p:sldId id="403" r:id="rId55"/>
    <p:sldId id="404" r:id="rId56"/>
    <p:sldId id="405" r:id="rId57"/>
    <p:sldId id="406" r:id="rId58"/>
    <p:sldId id="411" r:id="rId59"/>
    <p:sldId id="428" r:id="rId60"/>
    <p:sldId id="407" r:id="rId61"/>
    <p:sldId id="408" r:id="rId62"/>
    <p:sldId id="415" r:id="rId63"/>
    <p:sldId id="416" r:id="rId64"/>
    <p:sldId id="417" r:id="rId65"/>
    <p:sldId id="418" r:id="rId66"/>
    <p:sldId id="419" r:id="rId67"/>
    <p:sldId id="420" r:id="rId68"/>
    <p:sldId id="421" r:id="rId69"/>
    <p:sldId id="422" r:id="rId70"/>
    <p:sldId id="423" r:id="rId71"/>
    <p:sldId id="429" r:id="rId72"/>
    <p:sldId id="435" r:id="rId73"/>
    <p:sldId id="436" r:id="rId74"/>
    <p:sldId id="437" r:id="rId75"/>
    <p:sldId id="430" r:id="rId76"/>
    <p:sldId id="424" r:id="rId77"/>
    <p:sldId id="425" r:id="rId78"/>
    <p:sldId id="426" r:id="rId79"/>
    <p:sldId id="382" r:id="rId80"/>
    <p:sldId id="427" r:id="rId81"/>
    <p:sldId id="369" r:id="rId82"/>
    <p:sldId id="378" r:id="rId83"/>
    <p:sldId id="379" r:id="rId84"/>
    <p:sldId id="383" r:id="rId85"/>
    <p:sldId id="380" r:id="rId86"/>
    <p:sldId id="381" r:id="rId87"/>
    <p:sldId id="371" r:id="rId88"/>
    <p:sldId id="375" r:id="rId89"/>
    <p:sldId id="376" r:id="rId90"/>
    <p:sldId id="377" r:id="rId91"/>
    <p:sldId id="392" r:id="rId92"/>
    <p:sldId id="384" r:id="rId93"/>
    <p:sldId id="385" r:id="rId94"/>
    <p:sldId id="395" r:id="rId95"/>
    <p:sldId id="389" r:id="rId96"/>
    <p:sldId id="386" r:id="rId97"/>
    <p:sldId id="394" r:id="rId98"/>
    <p:sldId id="388" r:id="rId99"/>
    <p:sldId id="390" r:id="rId100"/>
    <p:sldId id="387" r:id="rId101"/>
    <p:sldId id="399" r:id="rId102"/>
    <p:sldId id="398" r:id="rId103"/>
    <p:sldId id="393" r:id="rId104"/>
    <p:sldId id="396" r:id="rId105"/>
    <p:sldId id="397" r:id="rId106"/>
    <p:sldId id="400" r:id="rId10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9096" autoAdjust="0"/>
  </p:normalViewPr>
  <p:slideViewPr>
    <p:cSldViewPr>
      <p:cViewPr varScale="1">
        <p:scale>
          <a:sx n="92" d="100"/>
          <a:sy n="92" d="100"/>
        </p:scale>
        <p:origin x="1374" y="8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handoutMaster" Target="handoutMasters/handout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F174C3-E250-463D-8EB4-B850F424970E}" type="datetimeFigureOut">
              <a:rPr lang="en-US" smtClean="0"/>
              <a:t>8/9/2022</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DC5B021-921D-47D9-9B0C-DE5070224BE6}" type="slidenum">
              <a:rPr lang="en-US" smtClean="0"/>
              <a:t>‹#›</a:t>
            </a:fld>
            <a:endParaRPr lang="en-US" dirty="0"/>
          </a:p>
        </p:txBody>
      </p:sp>
    </p:spTree>
    <p:extLst>
      <p:ext uri="{BB962C8B-B14F-4D97-AF65-F5344CB8AC3E}">
        <p14:creationId xmlns:p14="http://schemas.microsoft.com/office/powerpoint/2010/main" val="343403737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B2BF90-99B2-4202-92DF-19479BF58EE9}" type="datetimeFigureOut">
              <a:rPr lang="en-GB" smtClean="0"/>
              <a:t>09/08/2022</a:t>
            </a:fld>
            <a:endParaRPr lang="en-GB"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55A965-49CD-492E-84BE-5EB2A9CC3DBD}" type="slidenum">
              <a:rPr lang="en-GB" smtClean="0"/>
              <a:t>‹#›</a:t>
            </a:fld>
            <a:endParaRPr lang="en-GB" dirty="0"/>
          </a:p>
        </p:txBody>
      </p:sp>
    </p:spTree>
    <p:extLst>
      <p:ext uri="{BB962C8B-B14F-4D97-AF65-F5344CB8AC3E}">
        <p14:creationId xmlns:p14="http://schemas.microsoft.com/office/powerpoint/2010/main" val="14793971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1</a:t>
            </a:fld>
            <a:endParaRPr lang="en-GB" dirty="0"/>
          </a:p>
        </p:txBody>
      </p:sp>
    </p:spTree>
    <p:extLst>
      <p:ext uri="{BB962C8B-B14F-4D97-AF65-F5344CB8AC3E}">
        <p14:creationId xmlns:p14="http://schemas.microsoft.com/office/powerpoint/2010/main" val="4054608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DAF481EB-F989-5844-883A-AA1DE056EA3D}" type="slidenum">
              <a:rPr lang="en-US" sz="1200" baseline="0"/>
              <a:pPr/>
              <a:t>18</a:t>
            </a:fld>
            <a:endParaRPr lang="en-US" sz="1200" baseline="0" dirty="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1636852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976EFE4D-4C23-6E46-85D1-462CF9BBA173}" type="slidenum">
              <a:rPr lang="en-US" sz="1200" baseline="0"/>
              <a:pPr/>
              <a:t>19</a:t>
            </a:fld>
            <a:endParaRPr lang="en-US" sz="1200" baseline="0" dirty="0"/>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2821866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E5A32C91-C701-964A-8DD7-D43BAED35BE6}" type="slidenum">
              <a:rPr lang="en-US" sz="1200" baseline="0"/>
              <a:pPr/>
              <a:t>20</a:t>
            </a:fld>
            <a:endParaRPr lang="en-US" sz="1200" baseline="0" dirty="0"/>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2323269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18DAF5D6-67A2-DC47-AA36-9D98605AF868}" type="slidenum">
              <a:rPr lang="en-US" sz="1200" baseline="0"/>
              <a:pPr/>
              <a:t>21</a:t>
            </a:fld>
            <a:endParaRPr lang="en-US" sz="1200" baseline="0" dirty="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207115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74FA3F4B-46E2-504B-8745-F9032C3ED3CD}" type="slidenum">
              <a:rPr lang="en-US" sz="1200" baseline="0"/>
              <a:pPr/>
              <a:t>22</a:t>
            </a:fld>
            <a:endParaRPr lang="en-US" sz="1200" baseline="0" dirty="0"/>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40957968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C3152C79-AD2E-2D4B-8556-17D24BE5FF38}" type="slidenum">
              <a:rPr lang="en-US" sz="1200" baseline="0"/>
              <a:pPr/>
              <a:t>23</a:t>
            </a:fld>
            <a:endParaRPr lang="en-US" sz="1200" baseline="0" dirty="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1909252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F55A965-49CD-492E-84BE-5EB2A9CC3DBD}" type="slidenum">
              <a:rPr lang="en-GB" smtClean="0"/>
              <a:t>24</a:t>
            </a:fld>
            <a:endParaRPr lang="en-GB" dirty="0"/>
          </a:p>
        </p:txBody>
      </p:sp>
    </p:spTree>
    <p:extLst>
      <p:ext uri="{BB962C8B-B14F-4D97-AF65-F5344CB8AC3E}">
        <p14:creationId xmlns:p14="http://schemas.microsoft.com/office/powerpoint/2010/main" val="4257311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F55A965-49CD-492E-84BE-5EB2A9CC3DBD}" type="slidenum">
              <a:rPr lang="en-GB" smtClean="0"/>
              <a:t>25</a:t>
            </a:fld>
            <a:endParaRPr lang="en-GB" dirty="0"/>
          </a:p>
        </p:txBody>
      </p:sp>
    </p:spTree>
    <p:extLst>
      <p:ext uri="{BB962C8B-B14F-4D97-AF65-F5344CB8AC3E}">
        <p14:creationId xmlns:p14="http://schemas.microsoft.com/office/powerpoint/2010/main" val="2297297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43233A68-E438-7745-9799-A7D2F73D510C}" type="slidenum">
              <a:rPr lang="en-US" sz="1200" baseline="0"/>
              <a:pPr/>
              <a:t>26</a:t>
            </a:fld>
            <a:endParaRPr lang="en-US" sz="1200" baseline="0" dirty="0"/>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11830547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8C6AD263-8673-5044-A142-4BCF74912705}" type="slidenum">
              <a:rPr lang="en-US" sz="1200" baseline="0"/>
              <a:pPr/>
              <a:t>27</a:t>
            </a:fld>
            <a:endParaRPr lang="en-US" sz="1200" baseline="0" dirty="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1665613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34DBFFD5-16F0-1C44-BA21-0081A7796FC4}" type="slidenum">
              <a:rPr lang="en-US" sz="1200" baseline="0"/>
              <a:pPr/>
              <a:t>3</a:t>
            </a:fld>
            <a:endParaRPr lang="en-US" sz="1200" baseline="0" dirty="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1408167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CAD7FF23-1427-524D-A7FD-DFDB1301FC66}" type="slidenum">
              <a:rPr lang="en-US" sz="1200" baseline="0"/>
              <a:pPr/>
              <a:t>28</a:t>
            </a:fld>
            <a:endParaRPr lang="en-US" sz="1200" baseline="0" dirty="0"/>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811624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E78F75C7-C708-6C48-8F4B-1AA74D88780B}" type="slidenum">
              <a:rPr lang="en-US" sz="1200" baseline="0"/>
              <a:pPr/>
              <a:t>29</a:t>
            </a:fld>
            <a:endParaRPr lang="en-US" sz="1200" baseline="0" dirty="0"/>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38218877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4789AA13-6FE3-4544-90A3-90004B18F8D6}" type="slidenum">
              <a:rPr lang="en-US" sz="1200" baseline="0"/>
              <a:pPr/>
              <a:t>30</a:t>
            </a:fld>
            <a:endParaRPr lang="en-US" sz="1200" baseline="0" dirty="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32021959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4F57C40A-4359-2340-9FC5-CE8CF0A3E9DB}" type="slidenum">
              <a:rPr lang="en-US" sz="1200" baseline="0"/>
              <a:pPr/>
              <a:t>33</a:t>
            </a:fld>
            <a:endParaRPr lang="en-US" sz="1200" baseline="0" dirty="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17124434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359DE617-EA11-884F-983D-DA5A1DEFCBC8}" type="slidenum">
              <a:rPr lang="en-US" sz="1200" baseline="0"/>
              <a:pPr/>
              <a:t>34</a:t>
            </a:fld>
            <a:endParaRPr lang="en-US" sz="1200" baseline="0" dirty="0"/>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28392834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BD9FD314-602D-0C49-894A-80FC59C91367}" type="slidenum">
              <a:rPr lang="en-US" sz="1200" baseline="0"/>
              <a:pPr/>
              <a:t>35</a:t>
            </a:fld>
            <a:endParaRPr lang="en-US" sz="1200" baseline="0" dirty="0"/>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14598055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ACFACC64-53D4-3E44-A556-9B629300E5A2}" type="slidenum">
              <a:rPr lang="en-US" sz="1200" baseline="0"/>
              <a:pPr/>
              <a:t>36</a:t>
            </a:fld>
            <a:endParaRPr lang="en-US" sz="1200" baseline="0" dirty="0"/>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9600540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F2C14E54-47EC-0D4F-A871-9E412A86A9C0}" type="slidenum">
              <a:rPr lang="en-US" sz="1200" baseline="0"/>
              <a:pPr/>
              <a:t>37</a:t>
            </a:fld>
            <a:endParaRPr lang="en-US" sz="1200" baseline="0" dirty="0"/>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28129727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C41A6008-7BEE-0844-A428-2AA100E65C68}" type="slidenum">
              <a:rPr lang="en-US" sz="1200" baseline="0"/>
              <a:pPr/>
              <a:t>38</a:t>
            </a:fld>
            <a:endParaRPr lang="en-US" sz="1200" baseline="0" dirty="0"/>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37359776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2EC8E887-0553-B949-98B3-57F4B0DA37ED}" type="slidenum">
              <a:rPr lang="en-US" sz="1200" baseline="0"/>
              <a:pPr/>
              <a:t>39</a:t>
            </a:fld>
            <a:endParaRPr lang="en-US" sz="1200" baseline="0" dirty="0"/>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3968130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31410FAE-5FED-6B40-88D8-C82FEF13E10C}" type="slidenum">
              <a:rPr lang="en-US" sz="1200" baseline="0"/>
              <a:pPr/>
              <a:t>6</a:t>
            </a:fld>
            <a:endParaRPr lang="en-US" sz="1200" baseline="0" dirty="0"/>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6207497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E8A8A78F-63BD-304C-9EEA-634DEB3E9305}" type="slidenum">
              <a:rPr lang="en-US" sz="1200" baseline="0"/>
              <a:pPr/>
              <a:t>40</a:t>
            </a:fld>
            <a:endParaRPr lang="en-US" sz="1200" baseline="0" dirty="0"/>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7725749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D59D5B53-A5EE-6141-A28E-DF44643051AD}" type="slidenum">
              <a:rPr lang="en-US" sz="1200" baseline="0"/>
              <a:pPr/>
              <a:t>41</a:t>
            </a:fld>
            <a:endParaRPr lang="en-US" sz="1200" baseline="0" dirty="0"/>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2363733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BF87936D-FB05-2D4D-AA09-3998A299F5A0}" type="slidenum">
              <a:rPr lang="en-US" sz="1200" baseline="0"/>
              <a:pPr/>
              <a:t>8</a:t>
            </a:fld>
            <a:endParaRPr lang="en-US" sz="1200" baseline="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349267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9DB103B8-EFDE-524E-98A0-F339337F6440}" type="slidenum">
              <a:rPr lang="en-US" sz="1200" baseline="0"/>
              <a:pPr/>
              <a:t>9</a:t>
            </a:fld>
            <a:endParaRPr lang="en-US" sz="1200" baseline="0"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1525712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53968A07-451E-1649-A46D-A88BF326C970}" type="slidenum">
              <a:rPr lang="en-US" sz="1200" baseline="0"/>
              <a:pPr/>
              <a:t>14</a:t>
            </a:fld>
            <a:endParaRPr lang="en-US" sz="1200" baseline="0" dirty="0"/>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1104971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F1A59E91-E32F-6846-8C90-4A5BDABF677E}" type="slidenum">
              <a:rPr lang="en-US" sz="1200" baseline="0"/>
              <a:pPr/>
              <a:t>15</a:t>
            </a:fld>
            <a:endParaRPr lang="en-US" sz="1200" baseline="0" dirty="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3095959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1F0E9F3D-1076-D24B-BE77-2343D93B75D4}" type="slidenum">
              <a:rPr lang="en-US" sz="1200" baseline="0"/>
              <a:pPr/>
              <a:t>16</a:t>
            </a:fld>
            <a:endParaRPr lang="en-US" sz="1200" baseline="0" dirty="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4003382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31C9A754-CF55-9A4A-859E-532F0E765259}" type="slidenum">
              <a:rPr lang="en-US" sz="1200" baseline="0"/>
              <a:pPr/>
              <a:t>17</a:t>
            </a:fld>
            <a:endParaRPr lang="en-US" sz="1200" baseline="0" dirty="0"/>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3546565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28E6BAC6-C459-E541-AF36-AB374A500B37}" type="datetime1">
              <a:rPr lang="en-US" smtClean="0"/>
              <a:t>8/9/2022</a:t>
            </a:fld>
            <a:endParaRPr lang="en-US" dirty="0"/>
          </a:p>
        </p:txBody>
      </p:sp>
      <p:sp>
        <p:nvSpPr>
          <p:cNvPr id="5" name="Footer Placeholder 4"/>
          <p:cNvSpPr>
            <a:spLocks noGrp="1"/>
          </p:cNvSpPr>
          <p:nvPr>
            <p:ph type="ftr" sz="quarter" idx="11"/>
          </p:nvPr>
        </p:nvSpPr>
        <p:spPr/>
        <p:txBody>
          <a:bodyPr/>
          <a:lstStyle/>
          <a:p>
            <a:r>
              <a:rPr lang="en-GB" dirty="0"/>
              <a:t>www.id-book.com</a:t>
            </a:r>
          </a:p>
        </p:txBody>
      </p:sp>
      <p:sp>
        <p:nvSpPr>
          <p:cNvPr id="6" name="Slide Number Placeholder 5"/>
          <p:cNvSpPr>
            <a:spLocks noGrp="1"/>
          </p:cNvSpPr>
          <p:nvPr>
            <p:ph type="sldNum" sz="quarter" idx="12"/>
          </p:nvPr>
        </p:nvSpPr>
        <p:spPr/>
        <p:txBody>
          <a:bodyPr/>
          <a:lstStyle/>
          <a:p>
            <a:fld id="{C66CD472-154E-424C-89AE-4DECF5962F32}"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390EDBA-99E0-9A45-8225-1962BE0C924B}" type="datetime1">
              <a:rPr lang="en-US" smtClean="0"/>
              <a:t>8/9/2022</a:t>
            </a:fld>
            <a:endParaRPr lang="en-US" dirty="0"/>
          </a:p>
        </p:txBody>
      </p:sp>
      <p:sp>
        <p:nvSpPr>
          <p:cNvPr id="5" name="Footer Placeholder 4"/>
          <p:cNvSpPr>
            <a:spLocks noGrp="1"/>
          </p:cNvSpPr>
          <p:nvPr>
            <p:ph type="ftr" sz="quarter" idx="11"/>
          </p:nvPr>
        </p:nvSpPr>
        <p:spPr/>
        <p:txBody>
          <a:bodyPr/>
          <a:lstStyle/>
          <a:p>
            <a:r>
              <a:rPr lang="en-GB" dirty="0"/>
              <a:t>www.id-book.com</a:t>
            </a:r>
          </a:p>
        </p:txBody>
      </p:sp>
      <p:sp>
        <p:nvSpPr>
          <p:cNvPr id="6" name="Slide Number Placeholder 5"/>
          <p:cNvSpPr>
            <a:spLocks noGrp="1"/>
          </p:cNvSpPr>
          <p:nvPr>
            <p:ph type="sldNum" sz="quarter" idx="12"/>
          </p:nvPr>
        </p:nvSpPr>
        <p:spPr/>
        <p:txBody>
          <a:bodyPr/>
          <a:lstStyle/>
          <a:p>
            <a:fld id="{C66CD472-154E-424C-89AE-4DECF5962F32}"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C737FE-6498-1341-AC58-CB5D0654FB80}" type="datetime1">
              <a:rPr lang="en-US" smtClean="0"/>
              <a:t>8/9/2022</a:t>
            </a:fld>
            <a:endParaRPr lang="en-US" dirty="0"/>
          </a:p>
        </p:txBody>
      </p:sp>
      <p:sp>
        <p:nvSpPr>
          <p:cNvPr id="5" name="Footer Placeholder 4"/>
          <p:cNvSpPr>
            <a:spLocks noGrp="1"/>
          </p:cNvSpPr>
          <p:nvPr>
            <p:ph type="ftr" sz="quarter" idx="11"/>
          </p:nvPr>
        </p:nvSpPr>
        <p:spPr/>
        <p:txBody>
          <a:bodyPr/>
          <a:lstStyle/>
          <a:p>
            <a:r>
              <a:rPr lang="en-GB" dirty="0"/>
              <a:t>www.id-book.com</a:t>
            </a:r>
          </a:p>
        </p:txBody>
      </p:sp>
      <p:sp>
        <p:nvSpPr>
          <p:cNvPr id="6" name="Slide Number Placeholder 5"/>
          <p:cNvSpPr>
            <a:spLocks noGrp="1"/>
          </p:cNvSpPr>
          <p:nvPr>
            <p:ph type="sldNum" sz="quarter" idx="12"/>
          </p:nvPr>
        </p:nvSpPr>
        <p:spPr/>
        <p:txBody>
          <a:bodyPr/>
          <a:lstStyle/>
          <a:p>
            <a:fld id="{C66CD472-154E-424C-89AE-4DECF5962F32}"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09600"/>
            <a:ext cx="7772400" cy="1143000"/>
          </a:xfrm>
        </p:spPr>
        <p:txBody>
          <a:bodyPr/>
          <a:lstStyle/>
          <a:p>
            <a:r>
              <a:rPr lang="en-US" dirty="0"/>
              <a:t>	Click to edit Master title style</a:t>
            </a:r>
            <a:endParaRPr lang="en-GB" dirty="0"/>
          </a:p>
        </p:txBody>
      </p:sp>
      <p:sp>
        <p:nvSpPr>
          <p:cNvPr id="3" name="ClipArt Placeholder 2"/>
          <p:cNvSpPr>
            <a:spLocks noGrp="1"/>
          </p:cNvSpPr>
          <p:nvPr>
            <p:ph type="clipArt" sz="half" idx="1"/>
          </p:nvPr>
        </p:nvSpPr>
        <p:spPr>
          <a:xfrm>
            <a:off x="685800" y="1981200"/>
            <a:ext cx="3810000" cy="4114800"/>
          </a:xfrm>
        </p:spPr>
        <p:txBody>
          <a:bodyPr/>
          <a:lstStyle/>
          <a:p>
            <a:pPr lvl="0"/>
            <a:endParaRPr lang="en-GB"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4"/>
          <p:cNvSpPr>
            <a:spLocks noGrp="1"/>
          </p:cNvSpPr>
          <p:nvPr>
            <p:ph type="ftr" sz="quarter" idx="11"/>
          </p:nvPr>
        </p:nvSpPr>
        <p:spPr>
          <a:xfrm>
            <a:off x="3124200" y="6356350"/>
            <a:ext cx="2895600" cy="365125"/>
          </a:xfrm>
        </p:spPr>
        <p:txBody>
          <a:bodyPr/>
          <a:lstStyle/>
          <a:p>
            <a:r>
              <a:rPr lang="en-GB" dirty="0"/>
              <a:t>www.id-book.com</a:t>
            </a:r>
          </a:p>
        </p:txBody>
      </p:sp>
    </p:spTree>
    <p:extLst>
      <p:ext uri="{BB962C8B-B14F-4D97-AF65-F5344CB8AC3E}">
        <p14:creationId xmlns:p14="http://schemas.microsoft.com/office/powerpoint/2010/main" val="1514797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accent6">
                    <a:lumMod val="75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EC92690-E4CC-6548-819A-17A603066F1D}" type="datetime1">
              <a:rPr lang="en-US" smtClean="0"/>
              <a:t>8/9/2022</a:t>
            </a:fld>
            <a:endParaRPr lang="en-US" dirty="0"/>
          </a:p>
        </p:txBody>
      </p:sp>
      <p:sp>
        <p:nvSpPr>
          <p:cNvPr id="5" name="Footer Placeholder 4"/>
          <p:cNvSpPr>
            <a:spLocks noGrp="1"/>
          </p:cNvSpPr>
          <p:nvPr>
            <p:ph type="ftr" sz="quarter" idx="11"/>
          </p:nvPr>
        </p:nvSpPr>
        <p:spPr/>
        <p:txBody>
          <a:bodyPr/>
          <a:lstStyle/>
          <a:p>
            <a:r>
              <a:rPr lang="en-GB" dirty="0"/>
              <a:t>www.id-book.com</a:t>
            </a:r>
          </a:p>
        </p:txBody>
      </p:sp>
      <p:sp>
        <p:nvSpPr>
          <p:cNvPr id="6" name="Slide Number Placeholder 5"/>
          <p:cNvSpPr>
            <a:spLocks noGrp="1"/>
          </p:cNvSpPr>
          <p:nvPr>
            <p:ph type="sldNum" sz="quarter" idx="12"/>
          </p:nvPr>
        </p:nvSpPr>
        <p:spPr/>
        <p:txBody>
          <a:bodyPr/>
          <a:lstStyle/>
          <a:p>
            <a:fld id="{C66CD472-154E-424C-89AE-4DECF5962F32}"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D4F3B6-711A-6042-9A23-2793A33F90BF}" type="datetime1">
              <a:rPr lang="en-US" smtClean="0"/>
              <a:t>8/9/2022</a:t>
            </a:fld>
            <a:endParaRPr lang="en-US" dirty="0"/>
          </a:p>
        </p:txBody>
      </p:sp>
      <p:sp>
        <p:nvSpPr>
          <p:cNvPr id="5" name="Footer Placeholder 4"/>
          <p:cNvSpPr>
            <a:spLocks noGrp="1"/>
          </p:cNvSpPr>
          <p:nvPr>
            <p:ph type="ftr" sz="quarter" idx="11"/>
          </p:nvPr>
        </p:nvSpPr>
        <p:spPr/>
        <p:txBody>
          <a:bodyPr/>
          <a:lstStyle/>
          <a:p>
            <a:r>
              <a:rPr lang="en-GB" dirty="0"/>
              <a:t>www.id-book.com</a:t>
            </a:r>
          </a:p>
        </p:txBody>
      </p:sp>
      <p:sp>
        <p:nvSpPr>
          <p:cNvPr id="6" name="Slide Number Placeholder 5"/>
          <p:cNvSpPr>
            <a:spLocks noGrp="1"/>
          </p:cNvSpPr>
          <p:nvPr>
            <p:ph type="sldNum" sz="quarter" idx="12"/>
          </p:nvPr>
        </p:nvSpPr>
        <p:spPr/>
        <p:txBody>
          <a:bodyPr/>
          <a:lstStyle/>
          <a:p>
            <a:fld id="{C66CD472-154E-424C-89AE-4DECF5962F32}"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677ED8-AC8F-BA4B-BD15-60E8FD5D0AB7}" type="datetime1">
              <a:rPr lang="en-US" smtClean="0"/>
              <a:t>8/9/2022</a:t>
            </a:fld>
            <a:endParaRPr lang="en-US" dirty="0"/>
          </a:p>
        </p:txBody>
      </p:sp>
      <p:sp>
        <p:nvSpPr>
          <p:cNvPr id="6" name="Footer Placeholder 5"/>
          <p:cNvSpPr>
            <a:spLocks noGrp="1"/>
          </p:cNvSpPr>
          <p:nvPr>
            <p:ph type="ftr" sz="quarter" idx="11"/>
          </p:nvPr>
        </p:nvSpPr>
        <p:spPr/>
        <p:txBody>
          <a:bodyPr/>
          <a:lstStyle/>
          <a:p>
            <a:r>
              <a:rPr lang="en-GB" dirty="0"/>
              <a:t>www.id-book.com</a:t>
            </a:r>
          </a:p>
        </p:txBody>
      </p:sp>
      <p:sp>
        <p:nvSpPr>
          <p:cNvPr id="7" name="Slide Number Placeholder 6"/>
          <p:cNvSpPr>
            <a:spLocks noGrp="1"/>
          </p:cNvSpPr>
          <p:nvPr>
            <p:ph type="sldNum" sz="quarter" idx="12"/>
          </p:nvPr>
        </p:nvSpPr>
        <p:spPr/>
        <p:txBody>
          <a:bodyPr/>
          <a:lstStyle/>
          <a:p>
            <a:fld id="{C66CD472-154E-424C-89AE-4DECF5962F32}"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EC8BA67-7624-BD44-901D-7EEFAA75FD2E}" type="datetime1">
              <a:rPr lang="en-US" smtClean="0"/>
              <a:t>8/9/2022</a:t>
            </a:fld>
            <a:endParaRPr lang="en-US" dirty="0"/>
          </a:p>
        </p:txBody>
      </p:sp>
      <p:sp>
        <p:nvSpPr>
          <p:cNvPr id="8" name="Footer Placeholder 7"/>
          <p:cNvSpPr>
            <a:spLocks noGrp="1"/>
          </p:cNvSpPr>
          <p:nvPr>
            <p:ph type="ftr" sz="quarter" idx="11"/>
          </p:nvPr>
        </p:nvSpPr>
        <p:spPr/>
        <p:txBody>
          <a:bodyPr/>
          <a:lstStyle/>
          <a:p>
            <a:r>
              <a:rPr lang="en-GB" dirty="0"/>
              <a:t>www.id-book.com</a:t>
            </a:r>
          </a:p>
        </p:txBody>
      </p:sp>
      <p:sp>
        <p:nvSpPr>
          <p:cNvPr id="9" name="Slide Number Placeholder 8"/>
          <p:cNvSpPr>
            <a:spLocks noGrp="1"/>
          </p:cNvSpPr>
          <p:nvPr>
            <p:ph type="sldNum" sz="quarter" idx="12"/>
          </p:nvPr>
        </p:nvSpPr>
        <p:spPr/>
        <p:txBody>
          <a:bodyPr/>
          <a:lstStyle/>
          <a:p>
            <a:fld id="{C66CD472-154E-424C-89AE-4DECF5962F32}"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FE55776-0AB5-4E46-B41E-D83D1E107D79}" type="datetime1">
              <a:rPr lang="en-US" smtClean="0"/>
              <a:t>8/9/2022</a:t>
            </a:fld>
            <a:endParaRPr lang="en-US" dirty="0"/>
          </a:p>
        </p:txBody>
      </p:sp>
      <p:sp>
        <p:nvSpPr>
          <p:cNvPr id="4" name="Footer Placeholder 3"/>
          <p:cNvSpPr>
            <a:spLocks noGrp="1"/>
          </p:cNvSpPr>
          <p:nvPr>
            <p:ph type="ftr" sz="quarter" idx="11"/>
          </p:nvPr>
        </p:nvSpPr>
        <p:spPr/>
        <p:txBody>
          <a:bodyPr/>
          <a:lstStyle/>
          <a:p>
            <a:r>
              <a:rPr lang="en-GB" dirty="0"/>
              <a:t>www.id-book.com</a:t>
            </a:r>
          </a:p>
        </p:txBody>
      </p:sp>
      <p:sp>
        <p:nvSpPr>
          <p:cNvPr id="5" name="Slide Number Placeholder 4"/>
          <p:cNvSpPr>
            <a:spLocks noGrp="1"/>
          </p:cNvSpPr>
          <p:nvPr>
            <p:ph type="sldNum" sz="quarter" idx="12"/>
          </p:nvPr>
        </p:nvSpPr>
        <p:spPr/>
        <p:txBody>
          <a:bodyPr/>
          <a:lstStyle/>
          <a:p>
            <a:fld id="{C66CD472-154E-424C-89AE-4DECF5962F32}"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39200-1F8D-BD48-9966-901D319E912B}" type="datetime1">
              <a:rPr lang="en-US" smtClean="0"/>
              <a:t>8/9/2022</a:t>
            </a:fld>
            <a:endParaRPr lang="en-GB" dirty="0"/>
          </a:p>
        </p:txBody>
      </p:sp>
      <p:sp>
        <p:nvSpPr>
          <p:cNvPr id="3" name="Footer Placeholder 2"/>
          <p:cNvSpPr>
            <a:spLocks noGrp="1"/>
          </p:cNvSpPr>
          <p:nvPr>
            <p:ph type="ftr" sz="quarter" idx="11"/>
          </p:nvPr>
        </p:nvSpPr>
        <p:spPr/>
        <p:txBody>
          <a:bodyPr/>
          <a:lstStyle/>
          <a:p>
            <a:r>
              <a:rPr lang="en-GB" dirty="0"/>
              <a:t>www.id-book.com</a:t>
            </a:r>
          </a:p>
        </p:txBody>
      </p:sp>
      <p:sp>
        <p:nvSpPr>
          <p:cNvPr id="4" name="Slide Number Placeholder 3"/>
          <p:cNvSpPr>
            <a:spLocks noGrp="1"/>
          </p:cNvSpPr>
          <p:nvPr>
            <p:ph type="sldNum" sz="quarter" idx="12"/>
          </p:nvPr>
        </p:nvSpPr>
        <p:spPr/>
        <p:txBody>
          <a:bodyPr/>
          <a:lstStyle/>
          <a:p>
            <a:fld id="{A7EA2D8D-44E5-43C4-BBA1-AE3E32EF0894}" type="slidenum">
              <a:rPr lang="en-GB" smtClean="0"/>
              <a:t>‹#›</a:t>
            </a:fld>
            <a:endParaRPr lang="en-GB"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16A0371-6020-0944-A316-B07FE57AD9C2}" type="datetime1">
              <a:rPr lang="en-US" smtClean="0"/>
              <a:t>8/9/2022</a:t>
            </a:fld>
            <a:endParaRPr lang="en-US" dirty="0"/>
          </a:p>
        </p:txBody>
      </p:sp>
      <p:sp>
        <p:nvSpPr>
          <p:cNvPr id="6" name="Footer Placeholder 5"/>
          <p:cNvSpPr>
            <a:spLocks noGrp="1"/>
          </p:cNvSpPr>
          <p:nvPr>
            <p:ph type="ftr" sz="quarter" idx="11"/>
          </p:nvPr>
        </p:nvSpPr>
        <p:spPr/>
        <p:txBody>
          <a:bodyPr/>
          <a:lstStyle/>
          <a:p>
            <a:r>
              <a:rPr lang="en-GB" dirty="0"/>
              <a:t>www.id-book.com</a:t>
            </a:r>
          </a:p>
        </p:txBody>
      </p:sp>
      <p:sp>
        <p:nvSpPr>
          <p:cNvPr id="7" name="Slide Number Placeholder 6"/>
          <p:cNvSpPr>
            <a:spLocks noGrp="1"/>
          </p:cNvSpPr>
          <p:nvPr>
            <p:ph type="sldNum" sz="quarter" idx="12"/>
          </p:nvPr>
        </p:nvSpPr>
        <p:spPr/>
        <p:txBody>
          <a:bodyPr/>
          <a:lstStyle/>
          <a:p>
            <a:fld id="{C66CD472-154E-424C-89AE-4DECF5962F32}"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A2E02DC8-1CD2-7341-A8FE-308D7DCF88E1}" type="datetime1">
              <a:rPr lang="en-US" smtClean="0"/>
              <a:t>8/9/2022</a:t>
            </a:fld>
            <a:endParaRPr lang="en-US" dirty="0"/>
          </a:p>
        </p:txBody>
      </p:sp>
      <p:sp>
        <p:nvSpPr>
          <p:cNvPr id="6" name="Footer Placeholder 5"/>
          <p:cNvSpPr>
            <a:spLocks noGrp="1"/>
          </p:cNvSpPr>
          <p:nvPr>
            <p:ph type="ftr" sz="quarter" idx="11"/>
          </p:nvPr>
        </p:nvSpPr>
        <p:spPr/>
        <p:txBody>
          <a:bodyPr/>
          <a:lstStyle/>
          <a:p>
            <a:r>
              <a:rPr lang="en-GB" dirty="0"/>
              <a:t>www.id-book.com</a:t>
            </a:r>
          </a:p>
        </p:txBody>
      </p:sp>
      <p:sp>
        <p:nvSpPr>
          <p:cNvPr id="7" name="Slide Number Placeholder 6"/>
          <p:cNvSpPr>
            <a:spLocks noGrp="1"/>
          </p:cNvSpPr>
          <p:nvPr>
            <p:ph type="sldNum" sz="quarter" idx="12"/>
          </p:nvPr>
        </p:nvSpPr>
        <p:spPr/>
        <p:txBody>
          <a:bodyPr/>
          <a:lstStyle/>
          <a:p>
            <a:fld id="{C66CD472-154E-424C-89AE-4DECF5962F32}"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		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13BD768-7EA6-7F40-BCA1-8C2B3EA77F6F}" type="datetime1">
              <a:rPr lang="en-US" smtClean="0"/>
              <a:t>8/9/2022</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GB" dirty="0"/>
              <a:t>www.id-book.com</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66CD472-154E-424C-89AE-4DECF5962F32}" type="slidenum">
              <a:rPr lang="en-US" smtClean="0"/>
              <a:t>‹#›</a:t>
            </a:fld>
            <a:endParaRPr lang="en-US" dirty="0"/>
          </a:p>
        </p:txBody>
      </p:sp>
      <p:sp>
        <p:nvSpPr>
          <p:cNvPr id="7" name="Rectangle 6"/>
          <p:cNvSpPr/>
          <p:nvPr userDrawn="1"/>
        </p:nvSpPr>
        <p:spPr>
          <a:xfrm>
            <a:off x="0" y="0"/>
            <a:ext cx="9144000" cy="6858000"/>
          </a:xfrm>
          <a:prstGeom prst="rect">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80069309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dt="0"/>
  <p:txStyles>
    <p:titleStyle>
      <a:lvl1pPr algn="l" defTabSz="685800" rtl="0" eaLnBrk="1" latinLnBrk="0" hangingPunct="1">
        <a:lnSpc>
          <a:spcPct val="90000"/>
        </a:lnSpc>
        <a:spcBef>
          <a:spcPct val="0"/>
        </a:spcBef>
        <a:buNone/>
        <a:defRPr sz="4000" kern="1200" baseline="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4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2000" kern="1200" baseline="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5.e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vmlDrawing" Target="../drawings/vmlDrawing2.vml"/><Relationship Id="rId5" Type="http://schemas.openxmlformats.org/officeDocument/2006/relationships/image" Target="../media/image20.emf"/><Relationship Id="rId4" Type="http://schemas.openxmlformats.org/officeDocument/2006/relationships/oleObject" Target="../embeddings/oleObject2.bin"/></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9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www.interaction-design.org/literature/topics/navigation-1"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1520" y="2782669"/>
            <a:ext cx="8382535" cy="2031325"/>
          </a:xfrm>
          <a:prstGeom prst="rect">
            <a:avLst/>
          </a:prstGeom>
          <a:noFill/>
        </p:spPr>
        <p:txBody>
          <a:bodyPr wrap="square" rtlCol="0">
            <a:spAutoFit/>
          </a:bodyPr>
          <a:lstStyle/>
          <a:p>
            <a:pPr algn="ctr"/>
            <a:r>
              <a:rPr lang="en-GB" sz="3200" dirty="0">
                <a:solidFill>
                  <a:schemeClr val="accent6">
                    <a:lumMod val="75000"/>
                  </a:schemeClr>
                </a:solidFill>
                <a:ea typeface="Liberation Sans" panose="020B0604020202020204" pitchFamily="34" charset="0"/>
                <a:cs typeface="Liberation Sans" panose="020B0604020202020204" pitchFamily="34" charset="0"/>
              </a:rPr>
              <a:t>Chapter 1</a:t>
            </a:r>
            <a:r>
              <a:rPr lang="en-GB" sz="3200" dirty="0">
                <a:latin typeface="Liberation Sans" panose="020B0604020202020204" pitchFamily="34" charset="0"/>
                <a:ea typeface="Liberation Sans" panose="020B0604020202020204" pitchFamily="34" charset="0"/>
                <a:cs typeface="Liberation Sans" panose="020B0604020202020204" pitchFamily="34" charset="0"/>
              </a:rPr>
              <a:t/>
            </a:r>
            <a:br>
              <a:rPr lang="en-GB" sz="3200" dirty="0">
                <a:latin typeface="Liberation Sans" panose="020B0604020202020204" pitchFamily="34" charset="0"/>
                <a:ea typeface="Liberation Sans" panose="020B0604020202020204" pitchFamily="34" charset="0"/>
                <a:cs typeface="Liberation Sans" panose="020B0604020202020204" pitchFamily="34" charset="0"/>
              </a:rPr>
            </a:br>
            <a:endParaRPr lang="en-GB" sz="1400" dirty="0">
              <a:latin typeface="Liberation Sans" panose="020B0604020202020204" pitchFamily="34" charset="0"/>
              <a:ea typeface="Liberation Sans" panose="020B0604020202020204" pitchFamily="34" charset="0"/>
              <a:cs typeface="Liberation Sans" panose="020B0604020202020204" pitchFamily="34" charset="0"/>
            </a:endParaRPr>
          </a:p>
          <a:p>
            <a:pPr algn="ctr"/>
            <a:r>
              <a:rPr lang="en-US" sz="4000" dirty="0"/>
              <a:t>Introduction to User Centered Design</a:t>
            </a:r>
            <a:endParaRPr lang="en-GB" sz="3200" dirty="0">
              <a:solidFill>
                <a:schemeClr val="accent6">
                  <a:lumMod val="75000"/>
                </a:schemeClr>
              </a:solidFill>
              <a:ea typeface="Liberation Sans" panose="020B0604020202020204" pitchFamily="34" charset="0"/>
              <a:cs typeface="Liberation Sans" panose="020B0604020202020204" pitchFamily="34" charset="0"/>
            </a:endParaRPr>
          </a:p>
        </p:txBody>
      </p:sp>
    </p:spTree>
    <p:extLst>
      <p:ext uri="{BB962C8B-B14F-4D97-AF65-F5344CB8AC3E}">
        <p14:creationId xmlns:p14="http://schemas.microsoft.com/office/powerpoint/2010/main" val="14711855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FEC6DF-1C3E-D325-AE17-81500EF39B87}"/>
              </a:ext>
            </a:extLst>
          </p:cNvPr>
          <p:cNvSpPr>
            <a:spLocks noGrp="1"/>
          </p:cNvSpPr>
          <p:nvPr>
            <p:ph type="title"/>
          </p:nvPr>
        </p:nvSpPr>
        <p:spPr>
          <a:xfrm>
            <a:off x="636967" y="609139"/>
            <a:ext cx="7886700" cy="903634"/>
          </a:xfrm>
        </p:spPr>
        <p:txBody>
          <a:bodyPr>
            <a:normAutofit fontScale="90000"/>
          </a:bodyPr>
          <a:lstStyle/>
          <a:p>
            <a:pPr algn="ctr" fontAlgn="base"/>
            <a:r>
              <a:rPr lang="en-IN" b="0" i="0" dirty="0">
                <a:solidFill>
                  <a:srgbClr val="33475B"/>
                </a:solidFill>
                <a:effectLst/>
                <a:latin typeface="Arial" panose="020B0604020202020204" pitchFamily="34" charset="0"/>
                <a:cs typeface="Arial" panose="020B0604020202020204" pitchFamily="34" charset="0"/>
              </a:rPr>
              <a:t>Zara- Unconventional navigation</a:t>
            </a:r>
            <a:r>
              <a:rPr lang="en-IN" b="0" i="0" dirty="0">
                <a:solidFill>
                  <a:srgbClr val="33475B"/>
                </a:solidFill>
                <a:effectLst/>
                <a:latin typeface="AvenirNext"/>
              </a:rPr>
              <a:t/>
            </a:r>
            <a:br>
              <a:rPr lang="en-IN" b="0" i="0" dirty="0">
                <a:solidFill>
                  <a:srgbClr val="33475B"/>
                </a:solidFill>
                <a:effectLst/>
                <a:latin typeface="AvenirNext"/>
              </a:rPr>
            </a:br>
            <a:r>
              <a:rPr lang="en-IN" dirty="0"/>
              <a:t/>
            </a:r>
            <a:br>
              <a:rPr lang="en-IN" dirty="0"/>
            </a:br>
            <a:endParaRPr lang="en-IN" dirty="0"/>
          </a:p>
        </p:txBody>
      </p:sp>
      <p:pic>
        <p:nvPicPr>
          <p:cNvPr id="70658" name="Picture 2" descr="bad website design: ZARA example">
            <a:extLst>
              <a:ext uri="{FF2B5EF4-FFF2-40B4-BE49-F238E27FC236}">
                <a16:creationId xmlns:a16="http://schemas.microsoft.com/office/drawing/2014/main" xmlns="" id="{02919835-66B5-0AC7-6EC6-71E1B5EC33D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15616" y="1700808"/>
            <a:ext cx="3168352" cy="4207833"/>
          </a:xfrm>
          <a:prstGeom prst="rect">
            <a:avLst/>
          </a:prstGeom>
          <a:noFill/>
          <a:extLst>
            <a:ext uri="{909E8E84-426E-40DD-AFC4-6F175D3DCCD1}">
              <a14:hiddenFill xmlns:a14="http://schemas.microsoft.com/office/drawing/2010/main">
                <a:solidFill>
                  <a:srgbClr val="FFFFFF"/>
                </a:solidFill>
              </a14:hiddenFill>
            </a:ext>
          </a:extLst>
        </p:spPr>
      </p:pic>
      <p:pic>
        <p:nvPicPr>
          <p:cNvPr id="70660" name="Picture 4" descr="bad website design: mobile ecommerce example">
            <a:extLst>
              <a:ext uri="{FF2B5EF4-FFF2-40B4-BE49-F238E27FC236}">
                <a16:creationId xmlns:a16="http://schemas.microsoft.com/office/drawing/2014/main" xmlns="" id="{CEEA8ABE-0E28-4F74-47E3-654E004235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0317" y="1196752"/>
            <a:ext cx="4536504" cy="504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45437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C518D5-D5FE-2BEC-F100-9F9710420147}"/>
              </a:ext>
            </a:extLst>
          </p:cNvPr>
          <p:cNvSpPr>
            <a:spLocks noGrp="1"/>
          </p:cNvSpPr>
          <p:nvPr>
            <p:ph type="title"/>
          </p:nvPr>
        </p:nvSpPr>
        <p:spPr>
          <a:xfrm>
            <a:off x="628650" y="365126"/>
            <a:ext cx="8119814" cy="1325563"/>
          </a:xfrm>
        </p:spPr>
        <p:txBody>
          <a:bodyPr>
            <a:normAutofit fontScale="90000"/>
          </a:bodyPr>
          <a:lstStyle/>
          <a:p>
            <a:r>
              <a:rPr lang="en-IN" dirty="0"/>
              <a:t/>
            </a:r>
            <a:br>
              <a:rPr lang="en-IN" dirty="0"/>
            </a:br>
            <a:r>
              <a:rPr lang="en-IN" dirty="0"/>
              <a:t>Weber’s Law:</a:t>
            </a:r>
            <a:r>
              <a:rPr lang="en-IN" b="1" i="0" dirty="0">
                <a:solidFill>
                  <a:srgbClr val="292929"/>
                </a:solidFill>
                <a:effectLst/>
                <a:latin typeface="sohne"/>
              </a:rPr>
              <a:t> </a:t>
            </a:r>
            <a:r>
              <a:rPr lang="en-IN" dirty="0"/>
              <a:t>Just Noticeable Difference</a:t>
            </a:r>
            <a:r>
              <a:rPr lang="en-IN" b="1" i="0" dirty="0">
                <a:solidFill>
                  <a:srgbClr val="292929"/>
                </a:solidFill>
                <a:effectLst/>
                <a:latin typeface="sohne"/>
              </a:rPr>
              <a:t/>
            </a:r>
            <a:br>
              <a:rPr lang="en-IN" b="1" i="0" dirty="0">
                <a:solidFill>
                  <a:srgbClr val="292929"/>
                </a:solidFill>
                <a:effectLst/>
                <a:latin typeface="sohne"/>
              </a:rPr>
            </a:br>
            <a:endParaRPr lang="en-IN" dirty="0"/>
          </a:p>
        </p:txBody>
      </p:sp>
      <p:sp>
        <p:nvSpPr>
          <p:cNvPr id="3" name="Content Placeholder 2">
            <a:extLst>
              <a:ext uri="{FF2B5EF4-FFF2-40B4-BE49-F238E27FC236}">
                <a16:creationId xmlns:a16="http://schemas.microsoft.com/office/drawing/2014/main" xmlns="" id="{8D4601A1-C7BD-FF45-DD95-415962BA48B2}"/>
              </a:ext>
            </a:extLst>
          </p:cNvPr>
          <p:cNvSpPr>
            <a:spLocks noGrp="1"/>
          </p:cNvSpPr>
          <p:nvPr>
            <p:ph idx="1"/>
          </p:nvPr>
        </p:nvSpPr>
        <p:spPr>
          <a:xfrm>
            <a:off x="440085" y="1268760"/>
            <a:ext cx="8236371" cy="5087591"/>
          </a:xfrm>
        </p:spPr>
        <p:txBody>
          <a:bodyPr>
            <a:normAutofit/>
          </a:bodyPr>
          <a:lstStyle/>
          <a:p>
            <a:pPr algn="just">
              <a:buFont typeface="Wingdings" panose="05000000000000000000" pitchFamily="2" charset="2"/>
              <a:buChar char="Ø"/>
            </a:pPr>
            <a:endParaRPr lang="en-US" sz="2200" dirty="0">
              <a:latin typeface="Merriweather" panose="00000500000000000000" pitchFamily="2" charset="0"/>
            </a:endParaRPr>
          </a:p>
          <a:p>
            <a:pPr algn="just">
              <a:buFont typeface="Wingdings" panose="05000000000000000000" pitchFamily="2" charset="2"/>
              <a:buChar char="Ø"/>
            </a:pPr>
            <a:r>
              <a:rPr lang="en-US" sz="2200" dirty="0">
                <a:latin typeface="+mj-lt"/>
              </a:rPr>
              <a:t>Weber’s law is named after a German physician, Ernst Heinrich Weber, </a:t>
            </a:r>
            <a:r>
              <a:rPr lang="en-US" sz="2200" b="0" i="0" dirty="0">
                <a:solidFill>
                  <a:srgbClr val="1A1A1A"/>
                </a:solidFill>
                <a:effectLst/>
                <a:latin typeface="+mj-lt"/>
              </a:rPr>
              <a:t>also called </a:t>
            </a:r>
            <a:r>
              <a:rPr lang="en-US" sz="2200" b="1" i="0" dirty="0">
                <a:solidFill>
                  <a:srgbClr val="1A1A1A"/>
                </a:solidFill>
                <a:effectLst/>
                <a:latin typeface="+mj-lt"/>
              </a:rPr>
              <a:t>Weber-Fechner law</a:t>
            </a:r>
            <a:r>
              <a:rPr lang="en-US" sz="2200" b="0" i="0" dirty="0">
                <a:solidFill>
                  <a:srgbClr val="1A1A1A"/>
                </a:solidFill>
                <a:effectLst/>
                <a:latin typeface="+mj-lt"/>
              </a:rPr>
              <a:t>, historically important psychological law </a:t>
            </a:r>
            <a:r>
              <a:rPr lang="en-US" sz="2200" b="0" i="0" u="none" strike="noStrike" dirty="0">
                <a:effectLst/>
                <a:latin typeface="+mj-lt"/>
              </a:rPr>
              <a:t>quantifying</a:t>
            </a:r>
            <a:r>
              <a:rPr lang="en-US" sz="2200" b="0" i="0" dirty="0">
                <a:effectLst/>
                <a:latin typeface="+mj-lt"/>
              </a:rPr>
              <a:t> the </a:t>
            </a:r>
            <a:r>
              <a:rPr lang="en-US" sz="2200" b="0" i="0" u="none" strike="noStrike" dirty="0">
                <a:effectLst/>
                <a:latin typeface="+mj-lt"/>
              </a:rPr>
              <a:t>perception</a:t>
            </a:r>
            <a:r>
              <a:rPr lang="en-US" sz="2200" b="0" i="0" dirty="0">
                <a:effectLst/>
                <a:latin typeface="+mj-lt"/>
              </a:rPr>
              <a:t> of change in a given stimulus. </a:t>
            </a:r>
          </a:p>
          <a:p>
            <a:pPr algn="just">
              <a:buFont typeface="Wingdings" panose="05000000000000000000" pitchFamily="2" charset="2"/>
              <a:buChar char="Ø"/>
            </a:pPr>
            <a:r>
              <a:rPr lang="en-US" sz="2200" b="0" i="0" dirty="0">
                <a:effectLst/>
                <a:latin typeface="+mj-lt"/>
              </a:rPr>
              <a:t>The law states that the change in a stimulus that will be just noticeable is a constant ratio of the original </a:t>
            </a:r>
            <a:r>
              <a:rPr lang="en-US" sz="2200" b="0" i="0" dirty="0">
                <a:solidFill>
                  <a:srgbClr val="1A1A1A"/>
                </a:solidFill>
                <a:effectLst/>
                <a:latin typeface="+mj-lt"/>
              </a:rPr>
              <a:t>stimulus. </a:t>
            </a:r>
          </a:p>
          <a:p>
            <a:pPr algn="just">
              <a:buFont typeface="Wingdings" panose="05000000000000000000" pitchFamily="2" charset="2"/>
              <a:buChar char="Ø"/>
            </a:pPr>
            <a:r>
              <a:rPr lang="en-US" sz="2200" dirty="0">
                <a:latin typeface="+mj-lt"/>
              </a:rPr>
              <a:t>A </a:t>
            </a:r>
            <a:r>
              <a:rPr lang="en-US" sz="2200" b="1" dirty="0">
                <a:latin typeface="+mj-lt"/>
              </a:rPr>
              <a:t>stimulus</a:t>
            </a:r>
            <a:r>
              <a:rPr lang="en-US" sz="2200" dirty="0">
                <a:latin typeface="+mj-lt"/>
              </a:rPr>
              <a:t> is anything that causes a reaction in an organism. </a:t>
            </a:r>
          </a:p>
          <a:p>
            <a:pPr algn="just">
              <a:buFont typeface="Wingdings" panose="05000000000000000000" pitchFamily="2" charset="2"/>
              <a:buChar char="Ø"/>
            </a:pPr>
            <a:r>
              <a:rPr lang="en-US" sz="2200" b="1" dirty="0">
                <a:latin typeface="+mj-lt"/>
              </a:rPr>
              <a:t>Perception</a:t>
            </a:r>
            <a:r>
              <a:rPr lang="en-US" sz="2200" dirty="0">
                <a:latin typeface="+mj-lt"/>
              </a:rPr>
              <a:t> is what happens when an organism takes in a stimulus and makes meaning of it.</a:t>
            </a:r>
          </a:p>
          <a:p>
            <a:pPr algn="just">
              <a:buFont typeface="Wingdings" panose="05000000000000000000" pitchFamily="2" charset="2"/>
              <a:buChar char="Ø"/>
            </a:pPr>
            <a:r>
              <a:rPr lang="en-US" sz="2200" dirty="0">
                <a:latin typeface="+mj-lt"/>
              </a:rPr>
              <a:t>Weber's law is an essential concept because it helps understand how people perceive different stimuli. </a:t>
            </a:r>
          </a:p>
          <a:p>
            <a:pPr algn="just">
              <a:buFont typeface="Wingdings" panose="05000000000000000000" pitchFamily="2" charset="2"/>
              <a:buChar char="Ø"/>
            </a:pPr>
            <a:r>
              <a:rPr lang="en-US" sz="2200" dirty="0">
                <a:latin typeface="+mj-lt"/>
              </a:rPr>
              <a:t>The law reveals that perception of stimuli is relative, not absolute. </a:t>
            </a:r>
            <a:endParaRPr lang="en-IN" sz="2200" dirty="0">
              <a:latin typeface="+mj-lt"/>
            </a:endParaRPr>
          </a:p>
          <a:p>
            <a:pPr algn="just">
              <a:buFont typeface="Wingdings" panose="05000000000000000000" pitchFamily="2" charset="2"/>
              <a:buChar char="Ø"/>
            </a:pPr>
            <a:endParaRPr lang="en-US" sz="2800" b="0" i="0" dirty="0">
              <a:solidFill>
                <a:srgbClr val="1A1A1A"/>
              </a:solidFill>
              <a:effectLst/>
              <a:latin typeface="+mj-lt"/>
            </a:endParaRPr>
          </a:p>
        </p:txBody>
      </p:sp>
    </p:spTree>
    <p:extLst>
      <p:ext uri="{BB962C8B-B14F-4D97-AF65-F5344CB8AC3E}">
        <p14:creationId xmlns:p14="http://schemas.microsoft.com/office/powerpoint/2010/main" val="24597118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DB57F7-C22E-269D-D17B-05FD9BCCCA1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6AA994FA-1BF1-BE45-8168-657555FC13D1}"/>
              </a:ext>
            </a:extLst>
          </p:cNvPr>
          <p:cNvSpPr>
            <a:spLocks noGrp="1"/>
          </p:cNvSpPr>
          <p:nvPr>
            <p:ph idx="1"/>
          </p:nvPr>
        </p:nvSpPr>
        <p:spPr/>
        <p:txBody>
          <a:bodyPr>
            <a:normAutofit lnSpcReduction="10000"/>
          </a:bodyPr>
          <a:lstStyle/>
          <a:p>
            <a:pPr algn="just">
              <a:buFont typeface="Wingdings" panose="05000000000000000000" pitchFamily="2" charset="2"/>
              <a:buChar char="Ø"/>
            </a:pPr>
            <a:r>
              <a:rPr lang="en-US" sz="2200" b="0" i="0" dirty="0">
                <a:solidFill>
                  <a:srgbClr val="1D1D1D"/>
                </a:solidFill>
                <a:effectLst/>
                <a:latin typeface="+mj-lt"/>
              </a:rPr>
              <a:t>Weber’s Law can be used for various sensory modalities in GUIs such as brightness, loudness, line length, visual weight of fonts in typography, color matching etc.</a:t>
            </a:r>
          </a:p>
          <a:p>
            <a:pPr algn="just">
              <a:buFont typeface="Wingdings" panose="05000000000000000000" pitchFamily="2" charset="2"/>
              <a:buChar char="Ø"/>
            </a:pPr>
            <a:r>
              <a:rPr lang="en-US" sz="2200" b="0" i="0" dirty="0">
                <a:solidFill>
                  <a:srgbClr val="1D1D1D"/>
                </a:solidFill>
                <a:effectLst/>
                <a:latin typeface="+mj-lt"/>
              </a:rPr>
              <a:t> Many times large amount of information is required to be displayed on a limited size computer screen and in various forms viz. text, pictures, drawings, maps, graphs, videos etc. </a:t>
            </a:r>
          </a:p>
          <a:p>
            <a:pPr algn="just">
              <a:buFont typeface="Wingdings" panose="05000000000000000000" pitchFamily="2" charset="2"/>
              <a:buChar char="Ø"/>
            </a:pPr>
            <a:r>
              <a:rPr lang="en-US" sz="2200" b="0" i="0" dirty="0">
                <a:solidFill>
                  <a:srgbClr val="1D1D1D"/>
                </a:solidFill>
                <a:effectLst/>
                <a:latin typeface="+mj-lt"/>
              </a:rPr>
              <a:t>Poor visual design of user interface lacks the ability of differentiating between two close enough visual stimuli e.g. two lines with different thicknesses in a map (for wide roads and narrow lanes).What is this threshold of line thickness that may lead to noticeable difference is governed by Weber’s law.</a:t>
            </a:r>
          </a:p>
          <a:p>
            <a:pPr algn="just">
              <a:buFont typeface="Wingdings" panose="05000000000000000000" pitchFamily="2" charset="2"/>
              <a:buChar char="Ø"/>
            </a:pPr>
            <a:r>
              <a:rPr lang="en-US" sz="2200" b="0" i="0" dirty="0">
                <a:solidFill>
                  <a:srgbClr val="1D1D1D"/>
                </a:solidFill>
                <a:effectLst/>
                <a:latin typeface="+mj-lt"/>
              </a:rPr>
              <a:t>The threshold of noticeable difference between color shades is also governed by Weber’s law.</a:t>
            </a:r>
            <a:endParaRPr lang="en-IN" sz="2200" dirty="0">
              <a:latin typeface="+mj-lt"/>
            </a:endParaRPr>
          </a:p>
          <a:p>
            <a:pPr marL="0" indent="0">
              <a:buNone/>
            </a:pPr>
            <a:endParaRPr lang="en-IN" dirty="0">
              <a:latin typeface="+mj-lt"/>
            </a:endParaRPr>
          </a:p>
        </p:txBody>
      </p:sp>
    </p:spTree>
    <p:extLst>
      <p:ext uri="{BB962C8B-B14F-4D97-AF65-F5344CB8AC3E}">
        <p14:creationId xmlns:p14="http://schemas.microsoft.com/office/powerpoint/2010/main" val="15267522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48E671-2E7C-34AD-EA65-9B1808E0A28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FA4232DE-7578-9E49-F52F-5F5AF5E6F4C9}"/>
              </a:ext>
            </a:extLst>
          </p:cNvPr>
          <p:cNvSpPr>
            <a:spLocks noGrp="1"/>
          </p:cNvSpPr>
          <p:nvPr>
            <p:ph idx="1"/>
          </p:nvPr>
        </p:nvSpPr>
        <p:spPr>
          <a:xfrm>
            <a:off x="628650" y="1690689"/>
            <a:ext cx="7886700" cy="4351338"/>
          </a:xfrm>
        </p:spPr>
        <p:txBody>
          <a:bodyPr>
            <a:noAutofit/>
          </a:bodyPr>
          <a:lstStyle/>
          <a:p>
            <a:pPr algn="just">
              <a:buFont typeface="Wingdings" panose="05000000000000000000" pitchFamily="2" charset="2"/>
              <a:buChar char="Ø"/>
            </a:pPr>
            <a:r>
              <a:rPr lang="en-US" sz="2000" dirty="0">
                <a:latin typeface="+mj-lt"/>
              </a:rPr>
              <a:t>The law explains that the perceived change in stimuli is proportional to the original stimuli, together with the just noticeable difference, it means that the size of the just noticeable difference (the slightest change in stimuli that can be observed or noticed) is in proportion to the original stimuli. </a:t>
            </a:r>
          </a:p>
          <a:p>
            <a:pPr algn="just">
              <a:buFont typeface="Wingdings" panose="05000000000000000000" pitchFamily="2" charset="2"/>
              <a:buChar char="Ø"/>
            </a:pPr>
            <a:r>
              <a:rPr lang="en-US" sz="2000" dirty="0">
                <a:latin typeface="+mj-lt"/>
              </a:rPr>
              <a:t>When we redesign a product, we should think about how the users adapt to the changes. Usually, if your product has a drastic change, no matter how good the new design is, the users would still think the old one is better. This is a natural human </a:t>
            </a:r>
            <a:r>
              <a:rPr lang="en-US" sz="2000" dirty="0" err="1">
                <a:latin typeface="+mj-lt"/>
              </a:rPr>
              <a:t>behaviour</a:t>
            </a:r>
            <a:r>
              <a:rPr lang="en-US" sz="2000" dirty="0">
                <a:latin typeface="+mj-lt"/>
              </a:rPr>
              <a:t>. </a:t>
            </a:r>
          </a:p>
          <a:p>
            <a:pPr algn="just">
              <a:buFont typeface="Wingdings" panose="05000000000000000000" pitchFamily="2" charset="2"/>
              <a:buChar char="Ø"/>
            </a:pPr>
            <a:r>
              <a:rPr lang="en-US" sz="2000" dirty="0">
                <a:latin typeface="+mj-lt"/>
              </a:rPr>
              <a:t>What you should do instead is — change gradually, so gradually that the users could not see a significant difference. This helps them adapt to and accept the new design.</a:t>
            </a:r>
          </a:p>
        </p:txBody>
      </p:sp>
    </p:spTree>
    <p:extLst>
      <p:ext uri="{BB962C8B-B14F-4D97-AF65-F5344CB8AC3E}">
        <p14:creationId xmlns:p14="http://schemas.microsoft.com/office/powerpoint/2010/main" val="34141210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4468B0-776E-C08E-1348-7E9C1C436376}"/>
              </a:ext>
            </a:extLst>
          </p:cNvPr>
          <p:cNvSpPr>
            <a:spLocks noGrp="1"/>
          </p:cNvSpPr>
          <p:nvPr>
            <p:ph type="title"/>
          </p:nvPr>
        </p:nvSpPr>
        <p:spPr/>
        <p:txBody>
          <a:bodyPr/>
          <a:lstStyle/>
          <a:p>
            <a:r>
              <a:rPr lang="en-US" dirty="0"/>
              <a:t>Jakob’s law</a:t>
            </a:r>
            <a:endParaRPr lang="en-IN" dirty="0"/>
          </a:p>
        </p:txBody>
      </p:sp>
      <p:sp>
        <p:nvSpPr>
          <p:cNvPr id="3" name="Content Placeholder 2">
            <a:extLst>
              <a:ext uri="{FF2B5EF4-FFF2-40B4-BE49-F238E27FC236}">
                <a16:creationId xmlns:a16="http://schemas.microsoft.com/office/drawing/2014/main" xmlns="" id="{44152BBE-D2CF-15E9-428F-9A8C7A626B31}"/>
              </a:ext>
            </a:extLst>
          </p:cNvPr>
          <p:cNvSpPr>
            <a:spLocks noGrp="1"/>
          </p:cNvSpPr>
          <p:nvPr>
            <p:ph idx="1"/>
          </p:nvPr>
        </p:nvSpPr>
        <p:spPr>
          <a:xfrm>
            <a:off x="628650" y="1556792"/>
            <a:ext cx="8047806" cy="4351338"/>
          </a:xfrm>
        </p:spPr>
        <p:txBody>
          <a:bodyPr>
            <a:noAutofit/>
          </a:bodyPr>
          <a:lstStyle/>
          <a:p>
            <a:pPr algn="just">
              <a:buFont typeface="Wingdings" panose="05000000000000000000" pitchFamily="2" charset="2"/>
              <a:buChar char="Ø"/>
            </a:pPr>
            <a:r>
              <a:rPr lang="en-US" sz="2200" dirty="0">
                <a:latin typeface="+mj-lt"/>
              </a:rPr>
              <a:t>Jakob’s law was invented by Jakob </a:t>
            </a:r>
            <a:r>
              <a:rPr lang="en-US" sz="2200" dirty="0" err="1">
                <a:latin typeface="+mj-lt"/>
              </a:rPr>
              <a:t>Neilsen</a:t>
            </a:r>
            <a:r>
              <a:rPr lang="en-US" sz="2200" dirty="0">
                <a:latin typeface="+mj-lt"/>
              </a:rPr>
              <a:t>, a user advocate. </a:t>
            </a:r>
          </a:p>
          <a:p>
            <a:pPr algn="just">
              <a:buFont typeface="Wingdings" panose="05000000000000000000" pitchFamily="2" charset="2"/>
              <a:buChar char="Ø"/>
            </a:pPr>
            <a:r>
              <a:rPr lang="en-US" sz="2200" dirty="0">
                <a:latin typeface="+mj-lt"/>
              </a:rPr>
              <a:t>This law states that  asking users to adopt new </a:t>
            </a:r>
            <a:r>
              <a:rPr lang="en-US" sz="2200" dirty="0" err="1">
                <a:latin typeface="+mj-lt"/>
              </a:rPr>
              <a:t>behaviours</a:t>
            </a:r>
            <a:r>
              <a:rPr lang="en-US" sz="2200" dirty="0">
                <a:latin typeface="+mj-lt"/>
              </a:rPr>
              <a:t> or even modify their existing </a:t>
            </a:r>
            <a:r>
              <a:rPr lang="en-US" sz="2200" dirty="0" err="1">
                <a:latin typeface="+mj-lt"/>
              </a:rPr>
              <a:t>behaviours</a:t>
            </a:r>
            <a:r>
              <a:rPr lang="en-US" sz="2200" dirty="0">
                <a:latin typeface="+mj-lt"/>
              </a:rPr>
              <a:t> is very, very hard. </a:t>
            </a:r>
            <a:endParaRPr lang="en-IN" sz="2200" dirty="0">
              <a:latin typeface="+mj-lt"/>
            </a:endParaRPr>
          </a:p>
          <a:p>
            <a:pPr algn="just">
              <a:buFont typeface="Wingdings" panose="05000000000000000000" pitchFamily="2" charset="2"/>
              <a:buChar char="Ø"/>
            </a:pPr>
            <a:r>
              <a:rPr lang="en-US" sz="2200" dirty="0">
                <a:latin typeface="+mj-lt"/>
              </a:rPr>
              <a:t>Your users prefer your website to work in the same way as other websites. </a:t>
            </a:r>
          </a:p>
          <a:p>
            <a:pPr algn="just">
              <a:buFont typeface="Wingdings" panose="05000000000000000000" pitchFamily="2" charset="2"/>
              <a:buChar char="Ø"/>
            </a:pPr>
            <a:r>
              <a:rPr lang="en-US" sz="2200" dirty="0">
                <a:latin typeface="+mj-lt"/>
              </a:rPr>
              <a:t>For instance, if your website has lots of content, there should be a search function, your website footer should contain links to important pages, your website logo should be clickable and linked to the homepage.</a:t>
            </a:r>
          </a:p>
          <a:p>
            <a:pPr algn="just">
              <a:buFont typeface="Wingdings" panose="05000000000000000000" pitchFamily="2" charset="2"/>
              <a:buChar char="Ø"/>
            </a:pPr>
            <a:r>
              <a:rPr lang="en-US" sz="2200" dirty="0">
                <a:latin typeface="+mj-lt"/>
              </a:rPr>
              <a:t> Users do not like surprises, they prefer something that is familiar so they wouldn’t need to learn how to use your website.</a:t>
            </a:r>
          </a:p>
          <a:p>
            <a:pPr>
              <a:buFont typeface="Wingdings" panose="05000000000000000000" pitchFamily="2" charset="2"/>
              <a:buChar char="Ø"/>
            </a:pPr>
            <a:endParaRPr lang="en-US" sz="2200" dirty="0">
              <a:latin typeface="Merriweather" panose="00000500000000000000" pitchFamily="2" charset="0"/>
            </a:endParaRPr>
          </a:p>
        </p:txBody>
      </p:sp>
    </p:spTree>
    <p:extLst>
      <p:ext uri="{BB962C8B-B14F-4D97-AF65-F5344CB8AC3E}">
        <p14:creationId xmlns:p14="http://schemas.microsoft.com/office/powerpoint/2010/main" val="1209672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F97EF9-D273-DF50-6B9F-3542A3088F2D}"/>
              </a:ext>
            </a:extLst>
          </p:cNvPr>
          <p:cNvSpPr>
            <a:spLocks noGrp="1"/>
          </p:cNvSpPr>
          <p:nvPr>
            <p:ph type="title"/>
          </p:nvPr>
        </p:nvSpPr>
        <p:spPr/>
        <p:txBody>
          <a:bodyPr/>
          <a:lstStyle/>
          <a:p>
            <a:r>
              <a:rPr lang="en-US" dirty="0" err="1"/>
              <a:t>Ochkam’s</a:t>
            </a:r>
            <a:r>
              <a:rPr lang="en-US" dirty="0"/>
              <a:t> Razor Law</a:t>
            </a:r>
            <a:endParaRPr lang="en-IN" dirty="0"/>
          </a:p>
        </p:txBody>
      </p:sp>
      <p:sp>
        <p:nvSpPr>
          <p:cNvPr id="3" name="Content Placeholder 2">
            <a:extLst>
              <a:ext uri="{FF2B5EF4-FFF2-40B4-BE49-F238E27FC236}">
                <a16:creationId xmlns:a16="http://schemas.microsoft.com/office/drawing/2014/main" xmlns="" id="{96112010-C4DE-50DA-0DFE-5CC30145F1EE}"/>
              </a:ext>
            </a:extLst>
          </p:cNvPr>
          <p:cNvSpPr>
            <a:spLocks noGrp="1"/>
          </p:cNvSpPr>
          <p:nvPr>
            <p:ph idx="1"/>
          </p:nvPr>
        </p:nvSpPr>
        <p:spPr/>
        <p:txBody>
          <a:bodyPr>
            <a:normAutofit lnSpcReduction="10000"/>
          </a:bodyPr>
          <a:lstStyle/>
          <a:p>
            <a:pPr algn="just">
              <a:buFont typeface="Wingdings" panose="05000000000000000000" pitchFamily="2" charset="2"/>
              <a:buChar char="Ø"/>
            </a:pPr>
            <a:r>
              <a:rPr lang="en-US" dirty="0" err="1">
                <a:latin typeface="+mj-lt"/>
              </a:rPr>
              <a:t>Ochkam’s</a:t>
            </a:r>
            <a:r>
              <a:rPr lang="en-US" dirty="0">
                <a:latin typeface="+mj-lt"/>
              </a:rPr>
              <a:t> Razor is a philosophy principle by William of Ockham, a Franciscan friar in the 14th century which believes that “Simplicity is the ultimate sophistication”.</a:t>
            </a:r>
          </a:p>
          <a:p>
            <a:pPr algn="just">
              <a:buFont typeface="Wingdings" panose="05000000000000000000" pitchFamily="2" charset="2"/>
              <a:buChar char="Ø"/>
            </a:pPr>
            <a:endParaRPr lang="en-US" dirty="0">
              <a:latin typeface="+mj-lt"/>
            </a:endParaRPr>
          </a:p>
          <a:p>
            <a:pPr algn="just">
              <a:buFont typeface="Wingdings" panose="05000000000000000000" pitchFamily="2" charset="2"/>
              <a:buChar char="Ø"/>
            </a:pPr>
            <a:r>
              <a:rPr lang="en-US" dirty="0">
                <a:latin typeface="+mj-lt"/>
              </a:rPr>
              <a:t>There are different variations of this principle but it is roughly about when there are multiple solutions to a problem, the simplest one tends to be the best one. </a:t>
            </a:r>
          </a:p>
          <a:p>
            <a:pPr algn="just">
              <a:buFont typeface="Wingdings" panose="05000000000000000000" pitchFamily="2" charset="2"/>
              <a:buChar char="Ø"/>
            </a:pPr>
            <a:endParaRPr lang="en-US" dirty="0">
              <a:latin typeface="+mj-lt"/>
            </a:endParaRPr>
          </a:p>
          <a:p>
            <a:pPr algn="just">
              <a:buFont typeface="Wingdings" panose="05000000000000000000" pitchFamily="2" charset="2"/>
              <a:buChar char="Ø"/>
            </a:pPr>
            <a:r>
              <a:rPr lang="en-US" dirty="0">
                <a:latin typeface="+mj-lt"/>
              </a:rPr>
              <a:t>When designing a product or a website, try to get rid of the unnecessaries as they create clusters and distraction. These make it difficult for your users to reach their goal.</a:t>
            </a:r>
            <a:endParaRPr lang="en-IN" dirty="0">
              <a:latin typeface="+mj-lt"/>
            </a:endParaRPr>
          </a:p>
        </p:txBody>
      </p:sp>
    </p:spTree>
    <p:extLst>
      <p:ext uri="{BB962C8B-B14F-4D97-AF65-F5344CB8AC3E}">
        <p14:creationId xmlns:p14="http://schemas.microsoft.com/office/powerpoint/2010/main" val="148426592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E4C4BE-F8D6-3F5C-BE6E-A03778CDBED6}"/>
              </a:ext>
            </a:extLst>
          </p:cNvPr>
          <p:cNvSpPr>
            <a:spLocks noGrp="1"/>
          </p:cNvSpPr>
          <p:nvPr>
            <p:ph type="title"/>
          </p:nvPr>
        </p:nvSpPr>
        <p:spPr/>
        <p:txBody>
          <a:bodyPr/>
          <a:lstStyle/>
          <a:p>
            <a:r>
              <a:rPr lang="en-US" dirty="0"/>
              <a:t>Pareto Principle</a:t>
            </a:r>
            <a:endParaRPr lang="en-IN" dirty="0"/>
          </a:p>
        </p:txBody>
      </p:sp>
      <p:sp>
        <p:nvSpPr>
          <p:cNvPr id="3" name="Content Placeholder 2">
            <a:extLst>
              <a:ext uri="{FF2B5EF4-FFF2-40B4-BE49-F238E27FC236}">
                <a16:creationId xmlns:a16="http://schemas.microsoft.com/office/drawing/2014/main" xmlns="" id="{EF47EC22-E02B-B378-B3C4-991C6FB69604}"/>
              </a:ext>
            </a:extLst>
          </p:cNvPr>
          <p:cNvSpPr>
            <a:spLocks noGrp="1"/>
          </p:cNvSpPr>
          <p:nvPr>
            <p:ph idx="1"/>
          </p:nvPr>
        </p:nvSpPr>
        <p:spPr>
          <a:xfrm>
            <a:off x="628650" y="1690689"/>
            <a:ext cx="7886700" cy="4486274"/>
          </a:xfrm>
        </p:spPr>
        <p:txBody>
          <a:bodyPr/>
          <a:lstStyle/>
          <a:p>
            <a:pPr algn="just">
              <a:buFont typeface="Wingdings" panose="05000000000000000000" pitchFamily="2" charset="2"/>
              <a:buChar char="Ø"/>
            </a:pPr>
            <a:r>
              <a:rPr lang="en-US" sz="2200" dirty="0">
                <a:latin typeface="+mj-lt"/>
              </a:rPr>
              <a:t>Pareto Principle, as known as 80/20 rule, is named after an Italian economist Vilfredo Pareto. </a:t>
            </a:r>
          </a:p>
          <a:p>
            <a:pPr algn="just">
              <a:buFont typeface="Wingdings" panose="05000000000000000000" pitchFamily="2" charset="2"/>
              <a:buChar char="Ø"/>
            </a:pPr>
            <a:r>
              <a:rPr lang="en-US" sz="2200" dirty="0">
                <a:latin typeface="+mj-lt"/>
              </a:rPr>
              <a:t>This principle says that 80% of the outcome come from 20% of the cause. </a:t>
            </a:r>
          </a:p>
          <a:p>
            <a:pPr algn="just">
              <a:buFont typeface="Wingdings" panose="05000000000000000000" pitchFamily="2" charset="2"/>
              <a:buChar char="Ø"/>
            </a:pPr>
            <a:r>
              <a:rPr lang="en-US" sz="2200" dirty="0">
                <a:latin typeface="+mj-lt"/>
              </a:rPr>
              <a:t>When this is used in product design, it means that the unused functions or features could be removed due to the fact that they do not contribute to the outcome. </a:t>
            </a:r>
          </a:p>
          <a:p>
            <a:pPr algn="just">
              <a:buFont typeface="Wingdings" panose="05000000000000000000" pitchFamily="2" charset="2"/>
              <a:buChar char="Ø"/>
            </a:pPr>
            <a:r>
              <a:rPr lang="en-US" sz="2200" dirty="0">
                <a:latin typeface="+mj-lt"/>
              </a:rPr>
              <a:t>Get rid of everything that is not essential to making a point.</a:t>
            </a:r>
            <a:endParaRPr lang="en-IN" sz="2200" dirty="0">
              <a:latin typeface="+mj-lt"/>
            </a:endParaRPr>
          </a:p>
        </p:txBody>
      </p:sp>
    </p:spTree>
    <p:extLst>
      <p:ext uri="{BB962C8B-B14F-4D97-AF65-F5344CB8AC3E}">
        <p14:creationId xmlns:p14="http://schemas.microsoft.com/office/powerpoint/2010/main" val="380172914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7CBE81-2248-E927-5E51-6B0F3EDAB9F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E3BA07DC-06C9-8270-C676-C982EBC5A285}"/>
              </a:ext>
            </a:extLst>
          </p:cNvPr>
          <p:cNvSpPr>
            <a:spLocks noGrp="1"/>
          </p:cNvSpPr>
          <p:nvPr>
            <p:ph idx="1"/>
          </p:nvPr>
        </p:nvSpPr>
        <p:spPr/>
        <p:txBody>
          <a:bodyPr/>
          <a:lstStyle/>
          <a:p>
            <a:pPr marL="0" indent="0" algn="ctr">
              <a:buNone/>
            </a:pPr>
            <a:endParaRPr lang="en-IN" dirty="0"/>
          </a:p>
          <a:p>
            <a:pPr marL="0" indent="0" algn="ctr">
              <a:buNone/>
            </a:pPr>
            <a:endParaRPr lang="en-IN" dirty="0"/>
          </a:p>
          <a:p>
            <a:pPr marL="0" indent="0" algn="ctr">
              <a:buNone/>
            </a:pPr>
            <a:endParaRPr lang="en-IN" dirty="0"/>
          </a:p>
          <a:p>
            <a:pPr marL="0" indent="0" algn="ctr">
              <a:buNone/>
            </a:pPr>
            <a:r>
              <a:rPr lang="en-IN" sz="4000" b="1" dirty="0"/>
              <a:t>Chapter Ends</a:t>
            </a:r>
          </a:p>
        </p:txBody>
      </p:sp>
    </p:spTree>
    <p:extLst>
      <p:ext uri="{BB962C8B-B14F-4D97-AF65-F5344CB8AC3E}">
        <p14:creationId xmlns:p14="http://schemas.microsoft.com/office/powerpoint/2010/main" val="654251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A24736A-669A-2F06-5486-8F02BB62A277}"/>
              </a:ext>
            </a:extLst>
          </p:cNvPr>
          <p:cNvSpPr>
            <a:spLocks noGrp="1"/>
          </p:cNvSpPr>
          <p:nvPr>
            <p:ph type="title"/>
          </p:nvPr>
        </p:nvSpPr>
        <p:spPr/>
        <p:txBody>
          <a:bodyPr/>
          <a:lstStyle/>
          <a:p>
            <a:pPr algn="ctr"/>
            <a:r>
              <a:rPr lang="en-IN" i="0" dirty="0">
                <a:solidFill>
                  <a:schemeClr val="tx1"/>
                </a:solidFill>
                <a:effectLst/>
                <a:latin typeface="AvenirNext"/>
              </a:rPr>
              <a:t> </a:t>
            </a:r>
            <a:r>
              <a:rPr lang="en-IN" i="0" u="none" strike="noStrike" dirty="0">
                <a:solidFill>
                  <a:schemeClr val="tx1"/>
                </a:solidFill>
                <a:effectLst/>
                <a:latin typeface="inherit"/>
              </a:rPr>
              <a:t>IMDb-</a:t>
            </a:r>
            <a:r>
              <a:rPr lang="en-IN" i="0" dirty="0">
                <a:solidFill>
                  <a:srgbClr val="33475B"/>
                </a:solidFill>
                <a:effectLst/>
                <a:latin typeface="AvenirNext"/>
              </a:rPr>
              <a:t>Cluttered </a:t>
            </a:r>
            <a:r>
              <a:rPr lang="en-IN" b="0" i="0" dirty="0">
                <a:solidFill>
                  <a:srgbClr val="33475B"/>
                </a:solidFill>
                <a:effectLst/>
                <a:latin typeface="AvenirNext"/>
              </a:rPr>
              <a:t>layout</a:t>
            </a:r>
            <a:r>
              <a:rPr lang="en-IN" b="1" i="0" dirty="0">
                <a:solidFill>
                  <a:srgbClr val="33475B"/>
                </a:solidFill>
                <a:effectLst/>
                <a:latin typeface="AvenirNext"/>
              </a:rPr>
              <a:t/>
            </a:r>
            <a:br>
              <a:rPr lang="en-IN" b="1" i="0" dirty="0">
                <a:solidFill>
                  <a:srgbClr val="33475B"/>
                </a:solidFill>
                <a:effectLst/>
                <a:latin typeface="AvenirNext"/>
              </a:rPr>
            </a:br>
            <a:endParaRPr lang="en-IN" dirty="0"/>
          </a:p>
        </p:txBody>
      </p:sp>
      <p:pic>
        <p:nvPicPr>
          <p:cNvPr id="72706" name="Picture 2" descr="bad website design: IMDb example">
            <a:extLst>
              <a:ext uri="{FF2B5EF4-FFF2-40B4-BE49-F238E27FC236}">
                <a16:creationId xmlns:a16="http://schemas.microsoft.com/office/drawing/2014/main" xmlns="" id="{3E37D4FE-75F0-1D98-FBF0-A80BEA713C7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11760" y="1340768"/>
            <a:ext cx="4824536" cy="4836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723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893655-97FD-D8F5-14C2-B6B2A5FF541E}"/>
              </a:ext>
            </a:extLst>
          </p:cNvPr>
          <p:cNvSpPr>
            <a:spLocks noGrp="1"/>
          </p:cNvSpPr>
          <p:nvPr>
            <p:ph type="title"/>
          </p:nvPr>
        </p:nvSpPr>
        <p:spPr/>
        <p:txBody>
          <a:bodyPr/>
          <a:lstStyle/>
          <a:p>
            <a:pPr algn="ctr"/>
            <a:r>
              <a:rPr lang="en-IN" b="0" i="0" dirty="0">
                <a:solidFill>
                  <a:srgbClr val="33475B"/>
                </a:solidFill>
                <a:effectLst/>
                <a:latin typeface="AvenirNext"/>
              </a:rPr>
              <a:t>CNN - Slow load time</a:t>
            </a:r>
            <a:endParaRPr lang="en-IN" dirty="0"/>
          </a:p>
        </p:txBody>
      </p:sp>
      <p:pic>
        <p:nvPicPr>
          <p:cNvPr id="73730" name="Picture 2" descr="bad website design: CNN example">
            <a:extLst>
              <a:ext uri="{FF2B5EF4-FFF2-40B4-BE49-F238E27FC236}">
                <a16:creationId xmlns:a16="http://schemas.microsoft.com/office/drawing/2014/main" xmlns="" id="{B9917A08-9A3A-DE55-F438-FB31C6EB28A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87624" y="1484784"/>
            <a:ext cx="6840759" cy="4536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1651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A80F2D-CAD8-7D08-C57F-BBF275783D43}"/>
              </a:ext>
            </a:extLst>
          </p:cNvPr>
          <p:cNvSpPr>
            <a:spLocks noGrp="1"/>
          </p:cNvSpPr>
          <p:nvPr>
            <p:ph type="title"/>
          </p:nvPr>
        </p:nvSpPr>
        <p:spPr/>
        <p:txBody>
          <a:bodyPr/>
          <a:lstStyle/>
          <a:p>
            <a:r>
              <a:rPr lang="en-IN" b="0" i="0" dirty="0">
                <a:solidFill>
                  <a:srgbClr val="33475B"/>
                </a:solidFill>
                <a:effectLst/>
                <a:latin typeface="AvenirNext"/>
              </a:rPr>
              <a:t> eBay-Complex product pages</a:t>
            </a:r>
            <a:endParaRPr lang="en-IN" dirty="0"/>
          </a:p>
        </p:txBody>
      </p:sp>
      <p:pic>
        <p:nvPicPr>
          <p:cNvPr id="71682" name="Picture 2" descr="bad website design: eBay example">
            <a:extLst>
              <a:ext uri="{FF2B5EF4-FFF2-40B4-BE49-F238E27FC236}">
                <a16:creationId xmlns:a16="http://schemas.microsoft.com/office/drawing/2014/main" xmlns="" id="{885B2047-55A3-84D4-7568-3CC718423F2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76375" y="2067719"/>
            <a:ext cx="6191250" cy="3867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603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467544" y="476672"/>
            <a:ext cx="8229600" cy="1143000"/>
          </a:xfrm>
        </p:spPr>
        <p:txBody>
          <a:bodyPr/>
          <a:lstStyle/>
          <a:p>
            <a:r>
              <a:rPr lang="en-GB" dirty="0"/>
              <a:t>What to design</a:t>
            </a:r>
          </a:p>
        </p:txBody>
      </p:sp>
      <p:sp>
        <p:nvSpPr>
          <p:cNvPr id="26627" name="Rectangle 3"/>
          <p:cNvSpPr>
            <a:spLocks noGrp="1" noChangeArrowheads="1"/>
          </p:cNvSpPr>
          <p:nvPr>
            <p:ph idx="1"/>
          </p:nvPr>
        </p:nvSpPr>
        <p:spPr>
          <a:xfrm>
            <a:off x="467544" y="1700808"/>
            <a:ext cx="8229600" cy="4525963"/>
          </a:xfrm>
        </p:spPr>
        <p:txBody>
          <a:bodyPr>
            <a:normAutofit fontScale="92500" lnSpcReduction="10000"/>
          </a:bodyPr>
          <a:lstStyle/>
          <a:p>
            <a:pPr marL="0" indent="0">
              <a:lnSpc>
                <a:spcPct val="90000"/>
              </a:lnSpc>
              <a:buNone/>
            </a:pPr>
            <a:r>
              <a:rPr lang="en-GB" sz="2800" dirty="0">
                <a:latin typeface="+mn-lt"/>
              </a:rPr>
              <a:t>Need to take into account:</a:t>
            </a:r>
          </a:p>
          <a:p>
            <a:pPr marL="0" indent="0">
              <a:lnSpc>
                <a:spcPct val="90000"/>
              </a:lnSpc>
              <a:buNone/>
            </a:pPr>
            <a:endParaRPr lang="en-GB" sz="2800" dirty="0">
              <a:latin typeface="+mn-lt"/>
            </a:endParaRPr>
          </a:p>
          <a:p>
            <a:pPr lvl="1">
              <a:lnSpc>
                <a:spcPct val="150000"/>
              </a:lnSpc>
            </a:pPr>
            <a:r>
              <a:rPr lang="en-GB" sz="2400" dirty="0">
                <a:solidFill>
                  <a:schemeClr val="tx1"/>
                </a:solidFill>
                <a:latin typeface="+mn-lt"/>
              </a:rPr>
              <a:t>Who the users are</a:t>
            </a:r>
          </a:p>
          <a:p>
            <a:pPr lvl="1">
              <a:lnSpc>
                <a:spcPct val="150000"/>
              </a:lnSpc>
            </a:pPr>
            <a:r>
              <a:rPr lang="en-GB" sz="2400" dirty="0">
                <a:solidFill>
                  <a:schemeClr val="tx1"/>
                </a:solidFill>
                <a:latin typeface="+mn-lt"/>
              </a:rPr>
              <a:t>What activities are being carried out</a:t>
            </a:r>
          </a:p>
          <a:p>
            <a:pPr lvl="1">
              <a:lnSpc>
                <a:spcPct val="150000"/>
              </a:lnSpc>
            </a:pPr>
            <a:r>
              <a:rPr lang="en-GB" sz="2400" dirty="0">
                <a:solidFill>
                  <a:schemeClr val="tx1"/>
                </a:solidFill>
                <a:latin typeface="+mn-lt"/>
              </a:rPr>
              <a:t>Where interaction is taking place</a:t>
            </a:r>
          </a:p>
          <a:p>
            <a:pPr>
              <a:lnSpc>
                <a:spcPct val="90000"/>
              </a:lnSpc>
            </a:pPr>
            <a:endParaRPr lang="en-GB" sz="2800" dirty="0">
              <a:latin typeface="+mn-lt"/>
            </a:endParaRPr>
          </a:p>
          <a:p>
            <a:pPr marL="0" indent="0">
              <a:lnSpc>
                <a:spcPct val="90000"/>
              </a:lnSpc>
              <a:buNone/>
            </a:pPr>
            <a:r>
              <a:rPr lang="en-GB" sz="2800" dirty="0">
                <a:latin typeface="+mn-lt"/>
              </a:rPr>
              <a:t>Need to optimize the interactions users have with a product:</a:t>
            </a:r>
          </a:p>
          <a:p>
            <a:pPr marL="0" indent="0">
              <a:lnSpc>
                <a:spcPct val="90000"/>
              </a:lnSpc>
              <a:buNone/>
            </a:pPr>
            <a:endParaRPr lang="en-GB" sz="2800" dirty="0">
              <a:latin typeface="+mn-lt"/>
            </a:endParaRPr>
          </a:p>
          <a:p>
            <a:pPr lvl="1">
              <a:lnSpc>
                <a:spcPct val="90000"/>
              </a:lnSpc>
            </a:pPr>
            <a:r>
              <a:rPr lang="en-GB" sz="2400" dirty="0">
                <a:solidFill>
                  <a:schemeClr val="tx1"/>
                </a:solidFill>
                <a:latin typeface="+mn-lt"/>
              </a:rPr>
              <a:t>So that they match the users’ activities and needs</a:t>
            </a:r>
          </a:p>
          <a:p>
            <a:pPr lvl="1">
              <a:lnSpc>
                <a:spcPct val="90000"/>
              </a:lnSpc>
            </a:pPr>
            <a:endParaRPr lang="en-GB" sz="2000" dirty="0">
              <a:solidFill>
                <a:schemeClr val="tx1"/>
              </a:solidFill>
              <a:latin typeface="+mn-lt"/>
            </a:endParaRPr>
          </a:p>
        </p:txBody>
      </p:sp>
    </p:spTree>
    <p:extLst>
      <p:ext uri="{BB962C8B-B14F-4D97-AF65-F5344CB8AC3E}">
        <p14:creationId xmlns:p14="http://schemas.microsoft.com/office/powerpoint/2010/main" val="1650785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67544" y="404664"/>
            <a:ext cx="8229600" cy="1143000"/>
          </a:xfrm>
        </p:spPr>
        <p:txBody>
          <a:bodyPr>
            <a:normAutofit fontScale="90000"/>
          </a:bodyPr>
          <a:lstStyle/>
          <a:p>
            <a:r>
              <a:rPr lang="en-GB" dirty="0"/>
              <a:t>What is user </a:t>
            </a:r>
            <a:r>
              <a:rPr lang="en-GB" dirty="0" err="1"/>
              <a:t>centered</a:t>
            </a:r>
            <a:r>
              <a:rPr lang="en-GB" dirty="0"/>
              <a:t>(interaction) design?</a:t>
            </a:r>
          </a:p>
        </p:txBody>
      </p:sp>
      <p:sp>
        <p:nvSpPr>
          <p:cNvPr id="32771" name="Rectangle 3"/>
          <p:cNvSpPr>
            <a:spLocks noGrp="1" noChangeArrowheads="1"/>
          </p:cNvSpPr>
          <p:nvPr>
            <p:ph idx="1"/>
          </p:nvPr>
        </p:nvSpPr>
        <p:spPr>
          <a:xfrm>
            <a:off x="628650" y="1825625"/>
            <a:ext cx="7886700" cy="3691607"/>
          </a:xfrm>
        </p:spPr>
        <p:txBody>
          <a:bodyPr>
            <a:normAutofit/>
          </a:bodyPr>
          <a:lstStyle/>
          <a:p>
            <a:pPr marL="0" indent="0">
              <a:buNone/>
            </a:pPr>
            <a:r>
              <a:rPr lang="en-GB" sz="2800" dirty="0">
                <a:latin typeface="+mn-lt"/>
              </a:rPr>
              <a:t>“Designing interactive products to support the way people communicate and interact in their everyday and working lives.”</a:t>
            </a:r>
          </a:p>
          <a:p>
            <a:pPr marL="1028700" lvl="3" indent="0">
              <a:buNone/>
            </a:pPr>
            <a:r>
              <a:rPr lang="en-GB" sz="2400" dirty="0">
                <a:solidFill>
                  <a:schemeClr val="tx1"/>
                </a:solidFill>
                <a:latin typeface="+mn-lt"/>
              </a:rPr>
              <a:t>			Sharp, Rogers, and Preece (2019)</a:t>
            </a:r>
          </a:p>
          <a:p>
            <a:endParaRPr lang="en-GB" sz="2800" dirty="0">
              <a:latin typeface="+mn-lt"/>
            </a:endParaRPr>
          </a:p>
          <a:p>
            <a:pPr marL="0" indent="0">
              <a:buNone/>
            </a:pPr>
            <a:r>
              <a:rPr lang="en-GB" sz="2800" dirty="0">
                <a:latin typeface="+mn-lt"/>
              </a:rPr>
              <a:t>“The design of spaces for human communication and interaction.” </a:t>
            </a:r>
          </a:p>
          <a:p>
            <a:pPr marL="1028700" lvl="3" indent="0">
              <a:buNone/>
            </a:pPr>
            <a:r>
              <a:rPr lang="en-GB" sz="2400" dirty="0">
                <a:solidFill>
                  <a:schemeClr val="tx1"/>
                </a:solidFill>
                <a:latin typeface="+mn-lt"/>
              </a:rPr>
              <a:t>			Winograd (1997)</a:t>
            </a:r>
          </a:p>
          <a:p>
            <a:pPr lvl="3" algn="just"/>
            <a:endParaRPr lang="en-GB" sz="1600" dirty="0"/>
          </a:p>
        </p:txBody>
      </p:sp>
    </p:spTree>
    <p:extLst>
      <p:ext uri="{BB962C8B-B14F-4D97-AF65-F5344CB8AC3E}">
        <p14:creationId xmlns:p14="http://schemas.microsoft.com/office/powerpoint/2010/main" val="17317751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467544" y="404664"/>
            <a:ext cx="8229600" cy="1143000"/>
          </a:xfrm>
        </p:spPr>
        <p:txBody>
          <a:bodyPr/>
          <a:lstStyle/>
          <a:p>
            <a:r>
              <a:rPr lang="en-GB" dirty="0"/>
              <a:t>Goals of interaction design</a:t>
            </a:r>
          </a:p>
        </p:txBody>
      </p:sp>
      <p:sp>
        <p:nvSpPr>
          <p:cNvPr id="34819" name="Rectangle 3"/>
          <p:cNvSpPr>
            <a:spLocks noGrp="1" noChangeArrowheads="1"/>
          </p:cNvSpPr>
          <p:nvPr>
            <p:ph idx="1"/>
          </p:nvPr>
        </p:nvSpPr>
        <p:spPr/>
        <p:txBody>
          <a:bodyPr>
            <a:normAutofit/>
          </a:bodyPr>
          <a:lstStyle/>
          <a:p>
            <a:pPr>
              <a:buFont typeface="Wingdings" panose="05000000000000000000" pitchFamily="2" charset="2"/>
              <a:buChar char="Ø"/>
            </a:pPr>
            <a:r>
              <a:rPr lang="en-GB" sz="2800" dirty="0">
                <a:latin typeface="+mn-lt"/>
              </a:rPr>
              <a:t>Develop usable products</a:t>
            </a:r>
          </a:p>
          <a:p>
            <a:pPr>
              <a:buFont typeface="Wingdings" panose="05000000000000000000" pitchFamily="2" charset="2"/>
              <a:buChar char="Ø"/>
            </a:pPr>
            <a:endParaRPr lang="en-GB" sz="2800" dirty="0">
              <a:latin typeface="+mn-lt"/>
            </a:endParaRPr>
          </a:p>
          <a:p>
            <a:pPr lvl="1">
              <a:buFont typeface="Arial" panose="020B0604020202020204" pitchFamily="34" charset="0"/>
              <a:buChar char="•"/>
            </a:pPr>
            <a:r>
              <a:rPr lang="en-GB" sz="2800" dirty="0">
                <a:solidFill>
                  <a:schemeClr val="tx1"/>
                </a:solidFill>
                <a:latin typeface="+mn-lt"/>
              </a:rPr>
              <a:t> Usability means easy to learn, effective to use, and provides an enjoyable experience</a:t>
            </a:r>
          </a:p>
          <a:p>
            <a:pPr lvl="1">
              <a:buFont typeface="Wingdings" panose="05000000000000000000" pitchFamily="2" charset="2"/>
              <a:buChar char="Ø"/>
            </a:pPr>
            <a:endParaRPr lang="en-GB" sz="2800" dirty="0">
              <a:solidFill>
                <a:schemeClr val="tx1"/>
              </a:solidFill>
              <a:latin typeface="+mn-lt"/>
            </a:endParaRPr>
          </a:p>
          <a:p>
            <a:pPr>
              <a:buFont typeface="Wingdings" panose="05000000000000000000" pitchFamily="2" charset="2"/>
              <a:buChar char="Ø"/>
            </a:pPr>
            <a:r>
              <a:rPr lang="en-GB" sz="2800" dirty="0">
                <a:latin typeface="+mn-lt"/>
              </a:rPr>
              <a:t>Involve users in the design process</a:t>
            </a:r>
          </a:p>
        </p:txBody>
      </p:sp>
    </p:spTree>
    <p:extLst>
      <p:ext uri="{BB962C8B-B14F-4D97-AF65-F5344CB8AC3E}">
        <p14:creationId xmlns:p14="http://schemas.microsoft.com/office/powerpoint/2010/main" val="2941474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p:txBody>
          <a:bodyPr/>
          <a:lstStyle/>
          <a:p>
            <a:pPr algn="ctr"/>
            <a:r>
              <a:rPr lang="en-GB" dirty="0"/>
              <a:t>Interaction design</a:t>
            </a:r>
          </a:p>
        </p:txBody>
      </p:sp>
      <p:graphicFrame>
        <p:nvGraphicFramePr>
          <p:cNvPr id="38914" name="Object 2" descr="Schematic illustration of relationship among contributing academic disciplines, design practices, and interdisciplinary fields concerned with interaction design. The double-headed arrows depicts overlapping."/>
          <p:cNvGraphicFramePr>
            <a:graphicFrameLocks noChangeAspect="1"/>
          </p:cNvGraphicFramePr>
          <p:nvPr>
            <p:extLst>
              <p:ext uri="{D42A27DB-BD31-4B8C-83A1-F6EECF244321}">
                <p14:modId xmlns:p14="http://schemas.microsoft.com/office/powerpoint/2010/main" val="4115914692"/>
              </p:ext>
            </p:extLst>
          </p:nvPr>
        </p:nvGraphicFramePr>
        <p:xfrm>
          <a:off x="683568" y="1268760"/>
          <a:ext cx="7458581" cy="4896544"/>
        </p:xfrm>
        <a:graphic>
          <a:graphicData uri="http://schemas.openxmlformats.org/presentationml/2006/ole">
            <mc:AlternateContent xmlns:mc="http://schemas.openxmlformats.org/markup-compatibility/2006">
              <mc:Choice xmlns:v="urn:schemas-microsoft-com:vml" Requires="v">
                <p:oleObj spid="_x0000_s1035" name="Document" r:id="rId4" imgW="4672584" imgH="3066288" progId="Word.Document.8">
                  <p:embed/>
                </p:oleObj>
              </mc:Choice>
              <mc:Fallback>
                <p:oleObj name="Document" r:id="rId4" imgW="4672584" imgH="3066288" progId="Word.Document.8">
                  <p:embed/>
                  <p:pic>
                    <p:nvPicPr>
                      <p:cNvPr id="38914" name="Object 2" descr="Schematic illustration of relationship among contributing academic disciplines, design practices, and interdisciplinary fields concerned with interaction design. The double-headed arrows depicts overlapp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568" y="1268760"/>
                        <a:ext cx="7458581" cy="489654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389785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539552" y="476672"/>
            <a:ext cx="8153400" cy="990600"/>
          </a:xfrm>
        </p:spPr>
        <p:txBody>
          <a:bodyPr>
            <a:normAutofit/>
          </a:bodyPr>
          <a:lstStyle/>
          <a:p>
            <a:r>
              <a:rPr lang="en-GB" dirty="0"/>
              <a:t>Interaction design in business</a:t>
            </a:r>
          </a:p>
        </p:txBody>
      </p:sp>
      <p:sp>
        <p:nvSpPr>
          <p:cNvPr id="49155" name="Rectangle 3"/>
          <p:cNvSpPr>
            <a:spLocks noGrp="1" noChangeArrowheads="1"/>
          </p:cNvSpPr>
          <p:nvPr>
            <p:ph idx="1"/>
          </p:nvPr>
        </p:nvSpPr>
        <p:spPr>
          <a:xfrm>
            <a:off x="611560" y="1700808"/>
            <a:ext cx="7772400" cy="4114800"/>
          </a:xfrm>
        </p:spPr>
        <p:txBody>
          <a:bodyPr>
            <a:normAutofit lnSpcReduction="10000"/>
          </a:bodyPr>
          <a:lstStyle/>
          <a:p>
            <a:pPr marL="0" indent="0">
              <a:buNone/>
            </a:pPr>
            <a:r>
              <a:rPr lang="en-GB" dirty="0">
                <a:latin typeface="+mn-lt"/>
              </a:rPr>
              <a:t>Large number of ID consultancies. Examples of well known ones include:</a:t>
            </a:r>
          </a:p>
          <a:p>
            <a:endParaRPr lang="en-GB" sz="900" dirty="0">
              <a:latin typeface="+mn-lt"/>
            </a:endParaRPr>
          </a:p>
          <a:p>
            <a:pPr lvl="1"/>
            <a:r>
              <a:rPr lang="en-GB" sz="2400" b="1" dirty="0">
                <a:solidFill>
                  <a:schemeClr val="tx1"/>
                </a:solidFill>
                <a:latin typeface="+mn-lt"/>
              </a:rPr>
              <a:t>Nielsen Norman Group</a:t>
            </a:r>
            <a:r>
              <a:rPr lang="en-GB" sz="2400" dirty="0">
                <a:solidFill>
                  <a:schemeClr val="tx1"/>
                </a:solidFill>
                <a:latin typeface="+mn-lt"/>
              </a:rPr>
              <a:t>: “help companies enter the age of the consumer, designing human-centered products and services”</a:t>
            </a:r>
          </a:p>
          <a:p>
            <a:pPr lvl="1"/>
            <a:endParaRPr lang="en-GB" sz="2400" dirty="0">
              <a:solidFill>
                <a:schemeClr val="tx1"/>
              </a:solidFill>
              <a:latin typeface="+mn-lt"/>
            </a:endParaRPr>
          </a:p>
          <a:p>
            <a:pPr lvl="1"/>
            <a:r>
              <a:rPr lang="en-GB" sz="2400" b="1" dirty="0">
                <a:solidFill>
                  <a:schemeClr val="tx1"/>
                </a:solidFill>
                <a:latin typeface="+mn-lt"/>
              </a:rPr>
              <a:t>Cooper:</a:t>
            </a:r>
            <a:r>
              <a:rPr lang="en-GB" sz="2400" dirty="0">
                <a:solidFill>
                  <a:schemeClr val="tx1"/>
                </a:solidFill>
                <a:latin typeface="+mn-lt"/>
              </a:rPr>
              <a:t> “From research and product to goal-related design”</a:t>
            </a:r>
          </a:p>
          <a:p>
            <a:pPr lvl="1"/>
            <a:endParaRPr lang="en-GB" sz="2400" dirty="0">
              <a:solidFill>
                <a:schemeClr val="tx1"/>
              </a:solidFill>
              <a:latin typeface="+mn-lt"/>
            </a:endParaRPr>
          </a:p>
          <a:p>
            <a:pPr lvl="1"/>
            <a:r>
              <a:rPr lang="en-GB" sz="2400" b="1" dirty="0">
                <a:solidFill>
                  <a:schemeClr val="tx1"/>
                </a:solidFill>
                <a:latin typeface="+mn-lt"/>
              </a:rPr>
              <a:t>IDEO: “</a:t>
            </a:r>
            <a:r>
              <a:rPr lang="en-GB" sz="2400" dirty="0">
                <a:solidFill>
                  <a:schemeClr val="tx1"/>
                </a:solidFill>
                <a:latin typeface="+mn-lt"/>
              </a:rPr>
              <a:t>creates products, services and environments for companies pioneering new ways to provide value to their customers”</a:t>
            </a:r>
          </a:p>
          <a:p>
            <a:pPr lvl="1"/>
            <a:endParaRPr lang="en-GB" sz="1600" dirty="0"/>
          </a:p>
          <a:p>
            <a:pPr marL="0" indent="0">
              <a:buNone/>
            </a:pPr>
            <a:endParaRPr lang="en-GB" sz="1600" dirty="0"/>
          </a:p>
        </p:txBody>
      </p:sp>
    </p:spTree>
    <p:extLst>
      <p:ext uri="{BB962C8B-B14F-4D97-AF65-F5344CB8AC3E}">
        <p14:creationId xmlns:p14="http://schemas.microsoft.com/office/powerpoint/2010/main" val="959947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algn="ctr"/>
            <a:r>
              <a:rPr lang="en-GB" dirty="0">
                <a:latin typeface="+mn-lt"/>
                <a:ea typeface="Verdana" charset="0"/>
                <a:cs typeface="Verdana" charset="0"/>
              </a:rPr>
              <a:t>Usability goals</a:t>
            </a:r>
          </a:p>
        </p:txBody>
      </p:sp>
      <p:sp>
        <p:nvSpPr>
          <p:cNvPr id="67587" name="Rectangle 3"/>
          <p:cNvSpPr>
            <a:spLocks noGrp="1" noChangeArrowheads="1"/>
          </p:cNvSpPr>
          <p:nvPr>
            <p:ph idx="1"/>
          </p:nvPr>
        </p:nvSpPr>
        <p:spPr>
          <a:xfrm>
            <a:off x="628650" y="1628800"/>
            <a:ext cx="7886700" cy="4548163"/>
          </a:xfrm>
        </p:spPr>
        <p:txBody>
          <a:bodyPr>
            <a:noAutofit/>
          </a:bodyPr>
          <a:lstStyle/>
          <a:p>
            <a:pPr>
              <a:lnSpc>
                <a:spcPct val="150000"/>
              </a:lnSpc>
            </a:pPr>
            <a:r>
              <a:rPr lang="en-GB" sz="2400" dirty="0">
                <a:latin typeface="+mn-lt"/>
              </a:rPr>
              <a:t>Effective to use</a:t>
            </a:r>
          </a:p>
          <a:p>
            <a:pPr>
              <a:lnSpc>
                <a:spcPct val="150000"/>
              </a:lnSpc>
            </a:pPr>
            <a:r>
              <a:rPr lang="en-GB" sz="2400" dirty="0">
                <a:latin typeface="+mn-lt"/>
              </a:rPr>
              <a:t>Efficient to use</a:t>
            </a:r>
          </a:p>
          <a:p>
            <a:pPr>
              <a:lnSpc>
                <a:spcPct val="150000"/>
              </a:lnSpc>
            </a:pPr>
            <a:r>
              <a:rPr lang="en-GB" sz="2400" dirty="0">
                <a:latin typeface="+mn-lt"/>
              </a:rPr>
              <a:t>Safe to use</a:t>
            </a:r>
          </a:p>
          <a:p>
            <a:pPr>
              <a:lnSpc>
                <a:spcPct val="150000"/>
              </a:lnSpc>
            </a:pPr>
            <a:r>
              <a:rPr lang="en-GB" sz="2400" dirty="0">
                <a:latin typeface="+mn-lt"/>
              </a:rPr>
              <a:t>Have good utility</a:t>
            </a:r>
          </a:p>
          <a:p>
            <a:pPr>
              <a:lnSpc>
                <a:spcPct val="150000"/>
              </a:lnSpc>
            </a:pPr>
            <a:r>
              <a:rPr lang="en-GB" sz="2400" dirty="0">
                <a:latin typeface="+mn-lt"/>
              </a:rPr>
              <a:t>Easy to learn</a:t>
            </a:r>
          </a:p>
          <a:p>
            <a:pPr>
              <a:lnSpc>
                <a:spcPct val="150000"/>
              </a:lnSpc>
            </a:pPr>
            <a:r>
              <a:rPr lang="en-GB" sz="2400" dirty="0">
                <a:latin typeface="+mn-lt"/>
              </a:rPr>
              <a:t>Easy to remember how to use</a:t>
            </a:r>
          </a:p>
        </p:txBody>
      </p:sp>
    </p:spTree>
    <p:extLst>
      <p:ext uri="{BB962C8B-B14F-4D97-AF65-F5344CB8AC3E}">
        <p14:creationId xmlns:p14="http://schemas.microsoft.com/office/powerpoint/2010/main" val="3548817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7F7260-6015-A5CE-9A4F-2B66547ED61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41ACBEB5-7A11-AE2F-D46A-074A084416BB}"/>
              </a:ext>
            </a:extLst>
          </p:cNvPr>
          <p:cNvSpPr>
            <a:spLocks noGrp="1"/>
          </p:cNvSpPr>
          <p:nvPr>
            <p:ph idx="1"/>
          </p:nvPr>
        </p:nvSpPr>
        <p:spPr/>
        <p:txBody>
          <a:bodyPr/>
          <a:lstStyle/>
          <a:p>
            <a:r>
              <a:rPr lang="en-US" dirty="0"/>
              <a:t>Introduction to User Centered Design: </a:t>
            </a:r>
          </a:p>
          <a:p>
            <a:endParaRPr lang="en-US" dirty="0"/>
          </a:p>
          <a:p>
            <a:pPr marL="0" indent="0">
              <a:buNone/>
            </a:pPr>
            <a:r>
              <a:rPr lang="en-US" dirty="0"/>
              <a:t>Aspects of User Centered Design, Product Appreciation Assignment – Evaluating the product from user centered design aspects such as functionality, ease of use, ergonomics, aesthetics </a:t>
            </a:r>
            <a:endParaRPr lang="en-IN" dirty="0"/>
          </a:p>
        </p:txBody>
      </p:sp>
    </p:spTree>
    <p:extLst>
      <p:ext uri="{BB962C8B-B14F-4D97-AF65-F5344CB8AC3E}">
        <p14:creationId xmlns:p14="http://schemas.microsoft.com/office/powerpoint/2010/main" val="24355992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GB" dirty="0"/>
              <a:t>The user experience</a:t>
            </a:r>
          </a:p>
        </p:txBody>
      </p:sp>
      <p:sp>
        <p:nvSpPr>
          <p:cNvPr id="53251" name="Rectangle 3"/>
          <p:cNvSpPr>
            <a:spLocks noGrp="1" noChangeArrowheads="1"/>
          </p:cNvSpPr>
          <p:nvPr>
            <p:ph idx="1"/>
          </p:nvPr>
        </p:nvSpPr>
        <p:spPr>
          <a:xfrm>
            <a:off x="467544" y="1556792"/>
            <a:ext cx="8229600" cy="4785395"/>
          </a:xfrm>
        </p:spPr>
        <p:txBody>
          <a:bodyPr>
            <a:normAutofit/>
          </a:bodyPr>
          <a:lstStyle/>
          <a:p>
            <a:pPr marL="0" indent="0">
              <a:buNone/>
            </a:pPr>
            <a:r>
              <a:rPr lang="en-GB" sz="2800" dirty="0">
                <a:latin typeface="+mn-lt"/>
              </a:rPr>
              <a:t>How a product behaves and is used by people in the real world</a:t>
            </a:r>
          </a:p>
          <a:p>
            <a:pPr lvl="1"/>
            <a:r>
              <a:rPr lang="en-GB" dirty="0"/>
              <a:t>T</a:t>
            </a:r>
            <a:r>
              <a:rPr lang="en-GB" sz="2000" dirty="0">
                <a:solidFill>
                  <a:schemeClr val="tx1"/>
                </a:solidFill>
                <a:latin typeface="+mn-lt"/>
              </a:rPr>
              <a:t>he way people feel about it and their pleasure and satisfaction when using it, looking at it, holding it, and opening or closing it</a:t>
            </a:r>
          </a:p>
          <a:p>
            <a:pPr lvl="1"/>
            <a:r>
              <a:rPr lang="en-GB" sz="2000" dirty="0">
                <a:solidFill>
                  <a:schemeClr val="tx1"/>
                </a:solidFill>
                <a:latin typeface="+mn-lt"/>
              </a:rPr>
              <a:t>“Every product that is used by someone has a user experience: newspapers, ketchup bottles, reclining armchairs, cardigan sweaters.” (Garrett, 2010)</a:t>
            </a:r>
          </a:p>
          <a:p>
            <a:pPr lvl="1"/>
            <a:r>
              <a:rPr lang="en-GB" sz="2000" dirty="0">
                <a:solidFill>
                  <a:schemeClr val="tx1"/>
                </a:solidFill>
                <a:latin typeface="+mn-lt"/>
              </a:rPr>
              <a:t>“All aspects of the end-user's interaction with the company, its services, and its products. (Nielsen and Norman, 2014)</a:t>
            </a:r>
          </a:p>
          <a:p>
            <a:endParaRPr lang="en-GB" sz="1200" dirty="0">
              <a:latin typeface="+mn-lt"/>
            </a:endParaRPr>
          </a:p>
          <a:p>
            <a:pPr marL="0" indent="0">
              <a:buNone/>
            </a:pPr>
            <a:r>
              <a:rPr lang="en-GB" sz="2800" dirty="0">
                <a:latin typeface="+mn-lt"/>
              </a:rPr>
              <a:t>Cannot design a user experience−only can design </a:t>
            </a:r>
            <a:r>
              <a:rPr lang="en-GB" sz="2800" i="1" dirty="0">
                <a:latin typeface="+mn-lt"/>
              </a:rPr>
              <a:t>for</a:t>
            </a:r>
            <a:r>
              <a:rPr lang="en-GB" sz="2800" dirty="0">
                <a:latin typeface="+mn-lt"/>
              </a:rPr>
              <a:t> a user experience</a:t>
            </a:r>
          </a:p>
        </p:txBody>
      </p:sp>
    </p:spTree>
    <p:extLst>
      <p:ext uri="{BB962C8B-B14F-4D97-AF65-F5344CB8AC3E}">
        <p14:creationId xmlns:p14="http://schemas.microsoft.com/office/powerpoint/2010/main" val="1527469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467544" y="692696"/>
            <a:ext cx="8229600" cy="1143000"/>
          </a:xfrm>
        </p:spPr>
        <p:txBody>
          <a:bodyPr>
            <a:normAutofit fontScale="90000"/>
          </a:bodyPr>
          <a:lstStyle/>
          <a:p>
            <a:r>
              <a:rPr lang="en-GB" dirty="0"/>
              <a:t>Why was the iPod user experience such a success?</a:t>
            </a:r>
          </a:p>
        </p:txBody>
      </p:sp>
      <p:sp>
        <p:nvSpPr>
          <p:cNvPr id="55299" name="Content Placeholder 3"/>
          <p:cNvSpPr>
            <a:spLocks noGrp="1"/>
          </p:cNvSpPr>
          <p:nvPr>
            <p:ph idx="1"/>
          </p:nvPr>
        </p:nvSpPr>
        <p:spPr>
          <a:xfrm>
            <a:off x="4788024" y="1916832"/>
            <a:ext cx="4355976" cy="4065315"/>
          </a:xfrm>
        </p:spPr>
        <p:txBody>
          <a:bodyPr>
            <a:normAutofit/>
          </a:bodyPr>
          <a:lstStyle/>
          <a:p>
            <a:pPr marL="0" indent="0">
              <a:buNone/>
            </a:pPr>
            <a:endParaRPr lang="en-GB" sz="2800" dirty="0">
              <a:solidFill>
                <a:srgbClr val="7030A0"/>
              </a:solidFill>
            </a:endParaRPr>
          </a:p>
          <a:p>
            <a:r>
              <a:rPr lang="en-GB" sz="2400" dirty="0">
                <a:latin typeface="+mn-lt"/>
              </a:rPr>
              <a:t>Quality user experience from the start</a:t>
            </a:r>
          </a:p>
          <a:p>
            <a:r>
              <a:rPr lang="en-GB" sz="2400" dirty="0">
                <a:latin typeface="+mn-lt"/>
              </a:rPr>
              <a:t>Simple, elegant, distinct brand, pleasurable, must have fashion item, catchy names, cool...</a:t>
            </a:r>
          </a:p>
        </p:txBody>
      </p:sp>
      <p:pic>
        <p:nvPicPr>
          <p:cNvPr id="66562" name="Picture 2" descr="Photo depicts a demonstration by a person regarding iPod Nano with a series of iPods in the background scre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2780928"/>
            <a:ext cx="3943350" cy="2448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397" y="5373216"/>
            <a:ext cx="34385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05463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467544" y="476672"/>
            <a:ext cx="8229600" cy="1143000"/>
          </a:xfrm>
        </p:spPr>
        <p:txBody>
          <a:bodyPr>
            <a:normAutofit fontScale="90000"/>
          </a:bodyPr>
          <a:lstStyle/>
          <a:p>
            <a:r>
              <a:rPr lang="en-GB" dirty="0"/>
              <a:t>Core characteristics of interaction design</a:t>
            </a:r>
          </a:p>
        </p:txBody>
      </p:sp>
      <p:sp>
        <p:nvSpPr>
          <p:cNvPr id="59395" name="Rectangle 3"/>
          <p:cNvSpPr>
            <a:spLocks noGrp="1" noChangeArrowheads="1"/>
          </p:cNvSpPr>
          <p:nvPr>
            <p:ph idx="1"/>
          </p:nvPr>
        </p:nvSpPr>
        <p:spPr>
          <a:xfrm>
            <a:off x="539552" y="1916832"/>
            <a:ext cx="7772400" cy="4114800"/>
          </a:xfrm>
        </p:spPr>
        <p:txBody>
          <a:bodyPr>
            <a:noAutofit/>
          </a:bodyPr>
          <a:lstStyle/>
          <a:p>
            <a:r>
              <a:rPr lang="en-US" sz="2800" dirty="0"/>
              <a:t>Users should be involved throughout the development of the project</a:t>
            </a:r>
          </a:p>
          <a:p>
            <a:endParaRPr lang="en-US" sz="2800" dirty="0"/>
          </a:p>
          <a:p>
            <a:r>
              <a:rPr lang="en-US" sz="2800" dirty="0"/>
              <a:t>Specific usability and user experience goals need to be identified, clearly documented, and agreed to at the beginning of the project</a:t>
            </a:r>
          </a:p>
          <a:p>
            <a:endParaRPr lang="en-US" sz="2800" dirty="0"/>
          </a:p>
          <a:p>
            <a:r>
              <a:rPr lang="en-US" sz="2800" dirty="0"/>
              <a:t>Iteration is needed through the core activities</a:t>
            </a:r>
            <a:endParaRPr lang="en-GB" sz="2800" dirty="0"/>
          </a:p>
        </p:txBody>
      </p:sp>
    </p:spTree>
    <p:extLst>
      <p:ext uri="{BB962C8B-B14F-4D97-AF65-F5344CB8AC3E}">
        <p14:creationId xmlns:p14="http://schemas.microsoft.com/office/powerpoint/2010/main" val="7667575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algn="ctr"/>
            <a:r>
              <a:rPr lang="en-GB" dirty="0"/>
              <a:t>Why?</a:t>
            </a:r>
          </a:p>
        </p:txBody>
      </p:sp>
      <p:sp>
        <p:nvSpPr>
          <p:cNvPr id="61443" name="Rectangle 3"/>
          <p:cNvSpPr>
            <a:spLocks noGrp="1" noChangeArrowheads="1"/>
          </p:cNvSpPr>
          <p:nvPr>
            <p:ph idx="1"/>
          </p:nvPr>
        </p:nvSpPr>
        <p:spPr/>
        <p:txBody>
          <a:bodyPr>
            <a:normAutofit lnSpcReduction="10000"/>
          </a:bodyPr>
          <a:lstStyle/>
          <a:p>
            <a:pPr marL="0" indent="0">
              <a:lnSpc>
                <a:spcPct val="90000"/>
              </a:lnSpc>
              <a:buNone/>
            </a:pPr>
            <a:r>
              <a:rPr lang="en-GB" sz="2800" dirty="0"/>
              <a:t>Help designers: </a:t>
            </a:r>
          </a:p>
          <a:p>
            <a:pPr lvl="1">
              <a:lnSpc>
                <a:spcPct val="90000"/>
              </a:lnSpc>
            </a:pPr>
            <a:endParaRPr lang="en-GB" sz="2400" dirty="0"/>
          </a:p>
          <a:p>
            <a:pPr lvl="1">
              <a:lnSpc>
                <a:spcPct val="90000"/>
              </a:lnSpc>
            </a:pPr>
            <a:r>
              <a:rPr lang="en-GB" sz="2400" dirty="0"/>
              <a:t>Understand how to design interactive products that fit with what people want, need, and may desire</a:t>
            </a:r>
          </a:p>
          <a:p>
            <a:pPr lvl="1">
              <a:lnSpc>
                <a:spcPct val="90000"/>
              </a:lnSpc>
            </a:pPr>
            <a:endParaRPr lang="en-GB" sz="800" dirty="0"/>
          </a:p>
          <a:p>
            <a:pPr lvl="1">
              <a:lnSpc>
                <a:spcPct val="90000"/>
              </a:lnSpc>
            </a:pPr>
            <a:r>
              <a:rPr lang="en-GB" sz="2400" dirty="0"/>
              <a:t>Appreciate that one size does not fit all </a:t>
            </a:r>
            <a:r>
              <a:rPr lang="en-GB" dirty="0"/>
              <a:t>(for example,  teenagers are very different to grown-ups)</a:t>
            </a:r>
          </a:p>
          <a:p>
            <a:pPr lvl="1">
              <a:lnSpc>
                <a:spcPct val="90000"/>
              </a:lnSpc>
            </a:pPr>
            <a:endParaRPr lang="en-GB" sz="900" dirty="0"/>
          </a:p>
          <a:p>
            <a:pPr lvl="1">
              <a:lnSpc>
                <a:spcPct val="90000"/>
              </a:lnSpc>
            </a:pPr>
            <a:r>
              <a:rPr lang="en-GB" sz="2400" dirty="0"/>
              <a:t>Identify any incorrect assumptions they may have about particular user groups. </a:t>
            </a:r>
            <a:r>
              <a:rPr lang="en-GB" dirty="0"/>
              <a:t>(for example, not all old people want or need big fonts)</a:t>
            </a:r>
          </a:p>
          <a:p>
            <a:pPr lvl="1">
              <a:lnSpc>
                <a:spcPct val="90000"/>
              </a:lnSpc>
            </a:pPr>
            <a:endParaRPr lang="en-GB" sz="900" dirty="0"/>
          </a:p>
          <a:p>
            <a:pPr lvl="1">
              <a:lnSpc>
                <a:spcPct val="90000"/>
              </a:lnSpc>
            </a:pPr>
            <a:r>
              <a:rPr lang="en-GB" sz="2400" dirty="0"/>
              <a:t>Be aware of both people’s sensitivities and their capabilities</a:t>
            </a:r>
          </a:p>
          <a:p>
            <a:pPr lvl="1">
              <a:lnSpc>
                <a:spcPct val="90000"/>
              </a:lnSpc>
            </a:pPr>
            <a:endParaRPr lang="en-GB" sz="2400" dirty="0"/>
          </a:p>
        </p:txBody>
      </p:sp>
    </p:spTree>
    <p:extLst>
      <p:ext uri="{BB962C8B-B14F-4D97-AF65-F5344CB8AC3E}">
        <p14:creationId xmlns:p14="http://schemas.microsoft.com/office/powerpoint/2010/main" val="15281818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Accessibility and inclusiveness</a:t>
            </a:r>
          </a:p>
        </p:txBody>
      </p:sp>
      <p:sp>
        <p:nvSpPr>
          <p:cNvPr id="3" name="Content Placeholder 2"/>
          <p:cNvSpPr>
            <a:spLocks noGrp="1"/>
          </p:cNvSpPr>
          <p:nvPr>
            <p:ph idx="1"/>
          </p:nvPr>
        </p:nvSpPr>
        <p:spPr/>
        <p:txBody>
          <a:bodyPr>
            <a:normAutofit/>
          </a:bodyPr>
          <a:lstStyle/>
          <a:p>
            <a:pPr marL="0" indent="0">
              <a:buNone/>
            </a:pPr>
            <a:r>
              <a:rPr lang="en-US" sz="2400" b="1" i="1" dirty="0">
                <a:latin typeface="+mn-lt"/>
              </a:rPr>
              <a:t>Accessibility</a:t>
            </a:r>
            <a:r>
              <a:rPr lang="en-US" sz="2400" i="1" dirty="0">
                <a:latin typeface="+mn-lt"/>
              </a:rPr>
              <a:t>: </a:t>
            </a:r>
            <a:r>
              <a:rPr lang="en-US" sz="2400" dirty="0">
                <a:latin typeface="+mn-lt"/>
              </a:rPr>
              <a:t>the extent to which an interactive product is accessible by group of people </a:t>
            </a:r>
          </a:p>
          <a:p>
            <a:pPr lvl="1"/>
            <a:r>
              <a:rPr lang="en-US" dirty="0">
                <a:solidFill>
                  <a:schemeClr val="tx1"/>
                </a:solidFill>
                <a:latin typeface="+mn-lt"/>
              </a:rPr>
              <a:t>Focus is on people with disabilities; for instance, those using apple voiceover(screen </a:t>
            </a:r>
            <a:r>
              <a:rPr lang="en-US" dirty="0" err="1">
                <a:solidFill>
                  <a:schemeClr val="tx1"/>
                </a:solidFill>
                <a:latin typeface="+mn-lt"/>
              </a:rPr>
              <a:t>reader,spoken</a:t>
            </a:r>
            <a:r>
              <a:rPr lang="en-US" dirty="0">
                <a:solidFill>
                  <a:schemeClr val="tx1"/>
                </a:solidFill>
                <a:latin typeface="+mn-lt"/>
              </a:rPr>
              <a:t> descriptions)</a:t>
            </a:r>
          </a:p>
          <a:p>
            <a:pPr marL="342900" lvl="1" indent="0">
              <a:buNone/>
            </a:pPr>
            <a:endParaRPr lang="en-US" dirty="0">
              <a:solidFill>
                <a:schemeClr val="tx1"/>
              </a:solidFill>
              <a:latin typeface="+mn-lt"/>
            </a:endParaRPr>
          </a:p>
          <a:p>
            <a:pPr marL="0" indent="0">
              <a:buNone/>
            </a:pPr>
            <a:r>
              <a:rPr lang="en-US" sz="2400" b="1" i="1" dirty="0">
                <a:latin typeface="+mn-lt"/>
              </a:rPr>
              <a:t>Inclusiveness</a:t>
            </a:r>
            <a:r>
              <a:rPr lang="en-US" sz="2400" dirty="0">
                <a:latin typeface="+mn-lt"/>
              </a:rPr>
              <a:t>: making products and services that accommodate the widest possible number of people </a:t>
            </a:r>
          </a:p>
          <a:p>
            <a:pPr lvl="1"/>
            <a:r>
              <a:rPr lang="en-US" sz="2000" dirty="0">
                <a:latin typeface="+mn-lt"/>
              </a:rPr>
              <a:t>For example, </a:t>
            </a:r>
            <a:r>
              <a:rPr lang="en-US" sz="2000" dirty="0">
                <a:solidFill>
                  <a:schemeClr val="tx1"/>
                </a:solidFill>
                <a:latin typeface="+mn-lt"/>
              </a:rPr>
              <a:t>smartphones designed for all and made available to everyone regardless of their disability, education, age, or income</a:t>
            </a:r>
          </a:p>
        </p:txBody>
      </p:sp>
    </p:spTree>
    <p:extLst>
      <p:ext uri="{BB962C8B-B14F-4D97-AF65-F5344CB8AC3E}">
        <p14:creationId xmlns:p14="http://schemas.microsoft.com/office/powerpoint/2010/main" val="16983875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003" y="173930"/>
            <a:ext cx="7886700" cy="1325563"/>
          </a:xfrm>
        </p:spPr>
        <p:txBody>
          <a:bodyPr/>
          <a:lstStyle/>
          <a:p>
            <a:pPr algn="ctr"/>
            <a:r>
              <a:rPr lang="en-US" dirty="0"/>
              <a:t>Disability</a:t>
            </a:r>
          </a:p>
        </p:txBody>
      </p:sp>
      <p:sp>
        <p:nvSpPr>
          <p:cNvPr id="3" name="Content Placeholder 2"/>
          <p:cNvSpPr>
            <a:spLocks noGrp="1"/>
          </p:cNvSpPr>
          <p:nvPr>
            <p:ph idx="1"/>
          </p:nvPr>
        </p:nvSpPr>
        <p:spPr>
          <a:xfrm>
            <a:off x="683568" y="1268760"/>
            <a:ext cx="7886700" cy="4896544"/>
          </a:xfrm>
        </p:spPr>
        <p:txBody>
          <a:bodyPr>
            <a:noAutofit/>
          </a:bodyPr>
          <a:lstStyle/>
          <a:p>
            <a:pPr marL="0" indent="0">
              <a:buNone/>
            </a:pPr>
            <a:r>
              <a:rPr lang="en-US" dirty="0">
                <a:latin typeface="+mn-lt"/>
              </a:rPr>
              <a:t>Disabilities can be classified as:</a:t>
            </a:r>
          </a:p>
          <a:p>
            <a:pPr lvl="1"/>
            <a:r>
              <a:rPr lang="en-US" sz="2400" dirty="0">
                <a:solidFill>
                  <a:schemeClr val="tx1"/>
                </a:solidFill>
                <a:latin typeface="+mn-lt"/>
              </a:rPr>
              <a:t>Sensory impairment (such as loss of vision or hearing)</a:t>
            </a:r>
          </a:p>
          <a:p>
            <a:pPr lvl="1"/>
            <a:r>
              <a:rPr lang="en-US" sz="2400" dirty="0">
                <a:solidFill>
                  <a:schemeClr val="tx1"/>
                </a:solidFill>
                <a:latin typeface="+mn-lt"/>
              </a:rPr>
              <a:t>Physical impairment (having loss of functions to one or more parts of the body after a stroke or spinal cord injury)</a:t>
            </a:r>
          </a:p>
          <a:p>
            <a:pPr lvl="1"/>
            <a:r>
              <a:rPr lang="en-US" sz="2400" dirty="0">
                <a:solidFill>
                  <a:schemeClr val="tx1"/>
                </a:solidFill>
                <a:latin typeface="+mn-lt"/>
              </a:rPr>
              <a:t>Cognitive (including learning impairment or loss of memory/cognitive function due to old age)</a:t>
            </a:r>
          </a:p>
          <a:p>
            <a:pPr marL="0" indent="0">
              <a:buNone/>
            </a:pPr>
            <a:r>
              <a:rPr lang="en-US" dirty="0">
                <a:latin typeface="+mn-lt"/>
              </a:rPr>
              <a:t>Each type can be further defined in terms of capability: </a:t>
            </a:r>
          </a:p>
          <a:p>
            <a:pPr lvl="1"/>
            <a:r>
              <a:rPr lang="en-US" sz="2400" dirty="0">
                <a:solidFill>
                  <a:schemeClr val="tx1"/>
                </a:solidFill>
                <a:latin typeface="+mn-lt"/>
              </a:rPr>
              <a:t>For example, someone might have only peripheral vision, be color blind, or have no light perception</a:t>
            </a:r>
          </a:p>
        </p:txBody>
      </p:sp>
    </p:spTree>
    <p:extLst>
      <p:ext uri="{BB962C8B-B14F-4D97-AF65-F5344CB8AC3E}">
        <p14:creationId xmlns:p14="http://schemas.microsoft.com/office/powerpoint/2010/main" val="7242511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395536" y="404664"/>
            <a:ext cx="8229600" cy="1143000"/>
          </a:xfrm>
        </p:spPr>
        <p:txBody>
          <a:bodyPr>
            <a:normAutofit/>
          </a:bodyPr>
          <a:lstStyle/>
          <a:p>
            <a:pPr algn="ctr"/>
            <a:r>
              <a:rPr lang="en-GB" dirty="0"/>
              <a:t>Cultural differences</a:t>
            </a:r>
          </a:p>
        </p:txBody>
      </p:sp>
      <p:sp>
        <p:nvSpPr>
          <p:cNvPr id="63491" name="Rectangle 3"/>
          <p:cNvSpPr>
            <a:spLocks noGrp="1" noChangeArrowheads="1"/>
          </p:cNvSpPr>
          <p:nvPr>
            <p:ph idx="1"/>
          </p:nvPr>
        </p:nvSpPr>
        <p:spPr>
          <a:xfrm>
            <a:off x="467544" y="1772816"/>
            <a:ext cx="8229600" cy="4525963"/>
          </a:xfrm>
        </p:spPr>
        <p:txBody>
          <a:bodyPr/>
          <a:lstStyle/>
          <a:p>
            <a:pPr marL="0" indent="0">
              <a:buNone/>
            </a:pPr>
            <a:r>
              <a:rPr lang="en-GB" sz="2800" dirty="0">
                <a:latin typeface="+mn-lt"/>
              </a:rPr>
              <a:t>5/21/2015 versus 21/5/2015?</a:t>
            </a:r>
          </a:p>
          <a:p>
            <a:pPr marL="0" indent="0">
              <a:buNone/>
            </a:pPr>
            <a:endParaRPr lang="en-GB" sz="2800" dirty="0">
              <a:latin typeface="+mn-lt"/>
            </a:endParaRPr>
          </a:p>
          <a:p>
            <a:pPr marL="228600" lvl="1" indent="-222250"/>
            <a:r>
              <a:rPr lang="en-GB" sz="2400" dirty="0">
                <a:solidFill>
                  <a:schemeClr val="tx1"/>
                </a:solidFill>
                <a:latin typeface="+mn-lt"/>
              </a:rPr>
              <a:t>Which should be used for international services and online forms?</a:t>
            </a:r>
          </a:p>
          <a:p>
            <a:pPr marL="228600" lvl="1" indent="-222250"/>
            <a:endParaRPr lang="en-GB" sz="2400" dirty="0">
              <a:solidFill>
                <a:schemeClr val="tx1"/>
              </a:solidFill>
              <a:latin typeface="+mn-lt"/>
            </a:endParaRPr>
          </a:p>
          <a:p>
            <a:pPr marL="228600" indent="-222250"/>
            <a:r>
              <a:rPr lang="en-GB" sz="2400" dirty="0">
                <a:latin typeface="+mn-lt"/>
              </a:rPr>
              <a:t>Why is it that certain products, like smartphones, are universally accepted by people from all parts of the world, whereas </a:t>
            </a:r>
            <a:r>
              <a:rPr lang="en-GB" dirty="0"/>
              <a:t>people from different cultures </a:t>
            </a:r>
            <a:r>
              <a:rPr lang="en-GB" sz="2400" dirty="0">
                <a:latin typeface="+mn-lt"/>
              </a:rPr>
              <a:t>react to websites differently?</a:t>
            </a:r>
          </a:p>
        </p:txBody>
      </p:sp>
    </p:spTree>
    <p:extLst>
      <p:ext uri="{BB962C8B-B14F-4D97-AF65-F5344CB8AC3E}">
        <p14:creationId xmlns:p14="http://schemas.microsoft.com/office/powerpoint/2010/main" val="37807534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algn="ctr"/>
            <a:r>
              <a:rPr lang="en-GB" dirty="0"/>
              <a:t>Visibility - poor interface</a:t>
            </a:r>
          </a:p>
        </p:txBody>
      </p:sp>
      <p:sp>
        <p:nvSpPr>
          <p:cNvPr id="77828" name="Rectangle 4"/>
          <p:cNvSpPr>
            <a:spLocks noGrp="1" noChangeArrowheads="1"/>
          </p:cNvSpPr>
          <p:nvPr>
            <p:ph idx="1"/>
          </p:nvPr>
        </p:nvSpPr>
        <p:spPr>
          <a:xfrm>
            <a:off x="2699792" y="1844824"/>
            <a:ext cx="6248400" cy="4114800"/>
          </a:xfrm>
          <a:noFill/>
        </p:spPr>
        <p:txBody>
          <a:bodyPr/>
          <a:lstStyle/>
          <a:p>
            <a:pPr>
              <a:lnSpc>
                <a:spcPct val="90000"/>
              </a:lnSpc>
              <a:spcBef>
                <a:spcPct val="0"/>
              </a:spcBef>
              <a:buFontTx/>
              <a:buNone/>
            </a:pPr>
            <a:r>
              <a:rPr lang="en-GB" sz="2400" dirty="0"/>
              <a:t>• This is a control panel for an elevator</a:t>
            </a:r>
          </a:p>
          <a:p>
            <a:pPr>
              <a:lnSpc>
                <a:spcPct val="90000"/>
              </a:lnSpc>
              <a:spcBef>
                <a:spcPct val="0"/>
              </a:spcBef>
              <a:buFontTx/>
              <a:buNone/>
            </a:pPr>
            <a:endParaRPr lang="en-GB" sz="2400" dirty="0"/>
          </a:p>
          <a:p>
            <a:pPr>
              <a:lnSpc>
                <a:spcPct val="90000"/>
              </a:lnSpc>
              <a:spcBef>
                <a:spcPct val="0"/>
              </a:spcBef>
              <a:buFontTx/>
              <a:buNone/>
            </a:pPr>
            <a:r>
              <a:rPr lang="en-GB" sz="2400" dirty="0"/>
              <a:t>• How does it work?</a:t>
            </a:r>
          </a:p>
          <a:p>
            <a:pPr>
              <a:lnSpc>
                <a:spcPct val="90000"/>
              </a:lnSpc>
              <a:spcBef>
                <a:spcPct val="0"/>
              </a:spcBef>
              <a:buFontTx/>
              <a:buNone/>
            </a:pPr>
            <a:endParaRPr lang="en-GB" sz="2400" dirty="0"/>
          </a:p>
          <a:p>
            <a:pPr>
              <a:lnSpc>
                <a:spcPct val="90000"/>
              </a:lnSpc>
              <a:spcBef>
                <a:spcPct val="0"/>
              </a:spcBef>
              <a:buFontTx/>
              <a:buNone/>
            </a:pPr>
            <a:r>
              <a:rPr lang="en-GB" sz="2400" dirty="0"/>
              <a:t>• Push a button for the floor you want?</a:t>
            </a:r>
          </a:p>
          <a:p>
            <a:pPr>
              <a:lnSpc>
                <a:spcPct val="90000"/>
              </a:lnSpc>
              <a:spcBef>
                <a:spcPct val="0"/>
              </a:spcBef>
              <a:buFontTx/>
              <a:buNone/>
            </a:pPr>
            <a:endParaRPr lang="en-GB" sz="2400" dirty="0"/>
          </a:p>
          <a:p>
            <a:pPr>
              <a:lnSpc>
                <a:spcPct val="90000"/>
              </a:lnSpc>
              <a:spcBef>
                <a:spcPct val="0"/>
              </a:spcBef>
              <a:buFontTx/>
              <a:buNone/>
            </a:pPr>
            <a:r>
              <a:rPr lang="en-GB" sz="2400" dirty="0"/>
              <a:t>• Nothing happens. Push any other button? Still nothing. What do you need to do?</a:t>
            </a:r>
          </a:p>
          <a:p>
            <a:pPr>
              <a:lnSpc>
                <a:spcPct val="90000"/>
              </a:lnSpc>
              <a:spcBef>
                <a:spcPct val="0"/>
              </a:spcBef>
              <a:buFontTx/>
              <a:buNone/>
            </a:pPr>
            <a:endParaRPr lang="en-GB" sz="2400" dirty="0"/>
          </a:p>
          <a:p>
            <a:pPr>
              <a:lnSpc>
                <a:spcPct val="90000"/>
              </a:lnSpc>
              <a:spcBef>
                <a:spcPct val="0"/>
              </a:spcBef>
            </a:pPr>
            <a:r>
              <a:rPr lang="en-GB" sz="2400" dirty="0"/>
              <a:t>It is not visible as to what to do!</a:t>
            </a:r>
          </a:p>
        </p:txBody>
      </p:sp>
      <p:pic>
        <p:nvPicPr>
          <p:cNvPr id="77827" name="Picture 3" descr="Photo of unlabeled elevator butt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039" y="2132856"/>
            <a:ext cx="2131745" cy="2836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descr="Photo of unlabeled elevator buttons">
            <a:extLst>
              <a:ext uri="{FF2B5EF4-FFF2-40B4-BE49-F238E27FC236}">
                <a16:creationId xmlns:a16="http://schemas.microsoft.com/office/drawing/2014/main" xmlns="" id="{37C453EB-B23F-8D4D-BDCB-AB154076D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916832"/>
            <a:ext cx="2241151" cy="3312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27834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179512" y="260648"/>
            <a:ext cx="8229600" cy="1143000"/>
          </a:xfrm>
        </p:spPr>
        <p:txBody>
          <a:bodyPr>
            <a:normAutofit fontScale="90000"/>
          </a:bodyPr>
          <a:lstStyle/>
          <a:p>
            <a:pPr algn="ctr"/>
            <a:r>
              <a:rPr lang="en-GB" dirty="0"/>
              <a:t>Visibility - Improving on a poor interface</a:t>
            </a:r>
          </a:p>
        </p:txBody>
      </p:sp>
      <p:sp>
        <p:nvSpPr>
          <p:cNvPr id="98307" name="Rectangle 3"/>
          <p:cNvSpPr>
            <a:spLocks noGrp="1" noChangeArrowheads="1"/>
          </p:cNvSpPr>
          <p:nvPr>
            <p:ph idx="1"/>
          </p:nvPr>
        </p:nvSpPr>
        <p:spPr>
          <a:xfrm>
            <a:off x="1830379" y="1556792"/>
            <a:ext cx="6782222" cy="4680520"/>
          </a:xfrm>
        </p:spPr>
        <p:txBody>
          <a:bodyPr>
            <a:normAutofit fontScale="47500" lnSpcReduction="20000"/>
          </a:bodyPr>
          <a:lstStyle/>
          <a:p>
            <a:pPr lvl="3">
              <a:lnSpc>
                <a:spcPct val="90000"/>
              </a:lnSpc>
              <a:buFontTx/>
              <a:buNone/>
              <a:defRPr/>
            </a:pPr>
            <a:r>
              <a:rPr lang="en-GB" sz="5000" dirty="0"/>
              <a:t>…with this elevator, you need to insert your room card in the slot by the buttons to get the elevator to work!</a:t>
            </a:r>
            <a:endParaRPr lang="en-GB" sz="4400" dirty="0"/>
          </a:p>
          <a:p>
            <a:pPr lvl="3">
              <a:lnSpc>
                <a:spcPct val="90000"/>
              </a:lnSpc>
              <a:buFontTx/>
              <a:buNone/>
              <a:defRPr/>
            </a:pPr>
            <a:endParaRPr lang="en-GB" sz="4400" dirty="0"/>
          </a:p>
          <a:p>
            <a:pPr marL="1144587" lvl="3" indent="0">
              <a:buNone/>
              <a:defRPr/>
            </a:pPr>
            <a:r>
              <a:rPr lang="en-GB" sz="4400" dirty="0"/>
              <a:t>How would you make this action more visible?</a:t>
            </a:r>
          </a:p>
          <a:p>
            <a:pPr marL="1317625" lvl="3" indent="-173038">
              <a:lnSpc>
                <a:spcPct val="90000"/>
              </a:lnSpc>
              <a:buFontTx/>
              <a:buNone/>
              <a:defRPr/>
            </a:pPr>
            <a:endParaRPr lang="en-GB" sz="3200" dirty="0"/>
          </a:p>
          <a:p>
            <a:pPr marL="1601788" lvl="3" indent="-228600" algn="just">
              <a:buFontTx/>
              <a:buNone/>
              <a:defRPr/>
            </a:pPr>
            <a:r>
              <a:rPr lang="en-GB" sz="4400" dirty="0"/>
              <a:t>•	Make the card reader more obvious</a:t>
            </a:r>
          </a:p>
          <a:p>
            <a:pPr marL="1601788" lvl="3" indent="-228600" algn="just">
              <a:buFontTx/>
              <a:buNone/>
              <a:defRPr/>
            </a:pPr>
            <a:endParaRPr lang="en-GB" dirty="0"/>
          </a:p>
          <a:p>
            <a:pPr marL="1601788" lvl="3" indent="-228600" algn="just">
              <a:buFontTx/>
              <a:buNone/>
              <a:defRPr/>
            </a:pPr>
            <a:r>
              <a:rPr lang="en-GB" sz="4400" dirty="0"/>
              <a:t>•	Provide an auditory message that says what to do (which language?)</a:t>
            </a:r>
          </a:p>
          <a:p>
            <a:pPr marL="1601788" lvl="3" indent="-228600" algn="just">
              <a:buFontTx/>
              <a:buNone/>
              <a:defRPr/>
            </a:pPr>
            <a:endParaRPr lang="en-GB" dirty="0"/>
          </a:p>
          <a:p>
            <a:pPr marL="1601788" lvl="3" indent="-228600" algn="just">
              <a:buFontTx/>
              <a:buNone/>
              <a:defRPr/>
            </a:pPr>
            <a:r>
              <a:rPr lang="en-GB" sz="4400" dirty="0"/>
              <a:t>•	Provide a big label next to the card reader that flashes when someone enters</a:t>
            </a:r>
          </a:p>
          <a:p>
            <a:pPr marL="1601788" lvl="3" indent="-228600" algn="just">
              <a:buFontTx/>
              <a:buNone/>
              <a:defRPr/>
            </a:pPr>
            <a:endParaRPr lang="en-GB" sz="2500" dirty="0"/>
          </a:p>
          <a:p>
            <a:pPr marL="1601788" lvl="3" indent="-228600" algn="just">
              <a:buFontTx/>
              <a:buNone/>
              <a:defRPr/>
            </a:pPr>
            <a:r>
              <a:rPr lang="en-GB" sz="4400" dirty="0"/>
              <a:t>•	Make relevant parts visible</a:t>
            </a:r>
          </a:p>
          <a:p>
            <a:pPr marL="1601788" lvl="3" indent="-228600" algn="just">
              <a:buFontTx/>
              <a:buNone/>
              <a:defRPr/>
            </a:pPr>
            <a:endParaRPr lang="en-GB" dirty="0"/>
          </a:p>
          <a:p>
            <a:pPr marL="1601788" lvl="3" indent="-228600" algn="just">
              <a:buFontTx/>
              <a:buNone/>
              <a:defRPr/>
            </a:pPr>
            <a:r>
              <a:rPr lang="en-GB" sz="4400" dirty="0"/>
              <a:t>•	Make what has to be done obvious</a:t>
            </a:r>
          </a:p>
          <a:p>
            <a:pPr lvl="3">
              <a:lnSpc>
                <a:spcPct val="90000"/>
              </a:lnSpc>
              <a:buFontTx/>
              <a:buNone/>
              <a:defRPr/>
            </a:pPr>
            <a:endParaRPr lang="en-GB" sz="1400" dirty="0"/>
          </a:p>
          <a:p>
            <a:pPr lvl="3">
              <a:lnSpc>
                <a:spcPct val="90000"/>
              </a:lnSpc>
              <a:buFontTx/>
              <a:buNone/>
              <a:defRPr/>
            </a:pPr>
            <a:r>
              <a:rPr lang="en-GB" sz="1400" dirty="0"/>
              <a:t> </a:t>
            </a:r>
          </a:p>
        </p:txBody>
      </p:sp>
      <p:pic>
        <p:nvPicPr>
          <p:cNvPr id="79876" name="Picture 4" descr="Photo of elevator control panel that requires insertion of a key c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385" y="1556792"/>
            <a:ext cx="2365977" cy="396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7" name="Line 5"/>
          <p:cNvSpPr>
            <a:spLocks noChangeShapeType="1"/>
          </p:cNvSpPr>
          <p:nvPr/>
        </p:nvSpPr>
        <p:spPr bwMode="auto">
          <a:xfrm flipH="1">
            <a:off x="2428478" y="2204864"/>
            <a:ext cx="600472" cy="453777"/>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Liberation Sans" panose="020B0604020202020204" pitchFamily="34" charset="0"/>
              <a:ea typeface="Liberation Sans" panose="020B0604020202020204" pitchFamily="34" charset="0"/>
              <a:cs typeface="Liberation Sans" panose="020B0604020202020204" pitchFamily="34" charset="0"/>
            </a:endParaRPr>
          </a:p>
        </p:txBody>
      </p:sp>
    </p:spTree>
    <p:extLst>
      <p:ext uri="{BB962C8B-B14F-4D97-AF65-F5344CB8AC3E}">
        <p14:creationId xmlns:p14="http://schemas.microsoft.com/office/powerpoint/2010/main" val="36038864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2"/>
          <p:cNvSpPr>
            <a:spLocks noGrp="1" noChangeArrowheads="1"/>
          </p:cNvSpPr>
          <p:nvPr>
            <p:ph type="title"/>
          </p:nvPr>
        </p:nvSpPr>
        <p:spPr/>
        <p:txBody>
          <a:bodyPr>
            <a:normAutofit/>
          </a:bodyPr>
          <a:lstStyle/>
          <a:p>
            <a:r>
              <a:rPr lang="en-GB" dirty="0">
                <a:solidFill>
                  <a:schemeClr val="accent6">
                    <a:lumMod val="75000"/>
                  </a:schemeClr>
                </a:solidFill>
              </a:rPr>
              <a:t>What do I do if I am wearing black?</a:t>
            </a:r>
          </a:p>
        </p:txBody>
      </p:sp>
      <p:sp>
        <p:nvSpPr>
          <p:cNvPr id="81924" name="Rectangle 3"/>
          <p:cNvSpPr>
            <a:spLocks noGrp="1" noChangeArrowheads="1"/>
          </p:cNvSpPr>
          <p:nvPr>
            <p:ph sz="half" idx="1"/>
          </p:nvPr>
        </p:nvSpPr>
        <p:spPr/>
        <p:txBody>
          <a:bodyPr/>
          <a:lstStyle/>
          <a:p>
            <a:pPr marL="0" indent="0">
              <a:buNone/>
            </a:pPr>
            <a:endParaRPr lang="en-GB" sz="2800" dirty="0"/>
          </a:p>
          <a:p>
            <a:pPr marL="0" indent="0">
              <a:buNone/>
            </a:pPr>
            <a:endParaRPr lang="en-GB" sz="2800" dirty="0"/>
          </a:p>
          <a:p>
            <a:pPr marL="0" indent="0">
              <a:buNone/>
            </a:pPr>
            <a:r>
              <a:rPr lang="en-GB" sz="2800" dirty="0"/>
              <a:t>Invisible automatic</a:t>
            </a:r>
            <a:br>
              <a:rPr lang="en-GB" sz="2800" dirty="0"/>
            </a:br>
            <a:r>
              <a:rPr lang="en-GB" sz="2800" dirty="0"/>
              <a:t>controls can make it </a:t>
            </a:r>
            <a:br>
              <a:rPr lang="en-GB" sz="2800" dirty="0"/>
            </a:br>
            <a:r>
              <a:rPr lang="en-GB" sz="2800" dirty="0"/>
              <a:t>more difficult to use</a:t>
            </a:r>
          </a:p>
        </p:txBody>
      </p:sp>
      <p:graphicFrame>
        <p:nvGraphicFramePr>
          <p:cNvPr id="81922" name="Object 2" descr="Photo depicts a sign found in the restrooms at the Cincinnati, Ohio airport that reads Automatic Faucets."/>
          <p:cNvGraphicFramePr>
            <a:graphicFrameLocks noChangeAspect="1"/>
          </p:cNvGraphicFramePr>
          <p:nvPr>
            <p:extLst>
              <p:ext uri="{D42A27DB-BD31-4B8C-83A1-F6EECF244321}">
                <p14:modId xmlns:p14="http://schemas.microsoft.com/office/powerpoint/2010/main" val="2494062337"/>
              </p:ext>
            </p:extLst>
          </p:nvPr>
        </p:nvGraphicFramePr>
        <p:xfrm>
          <a:off x="3995936" y="1690689"/>
          <a:ext cx="3964177" cy="4536504"/>
        </p:xfrm>
        <a:graphic>
          <a:graphicData uri="http://schemas.openxmlformats.org/presentationml/2006/ole">
            <mc:AlternateContent xmlns:mc="http://schemas.openxmlformats.org/markup-compatibility/2006">
              <mc:Choice xmlns:v="urn:schemas-microsoft-com:vml" Requires="v">
                <p:oleObj spid="_x0000_s2059" name="Document" r:id="rId4" imgW="3145536" imgH="5516880" progId="Word.Document.8">
                  <p:embed/>
                </p:oleObj>
              </mc:Choice>
              <mc:Fallback>
                <p:oleObj name="Document" r:id="rId4" imgW="3145536" imgH="5516880" progId="Word.Document.8">
                  <p:embed/>
                  <p:pic>
                    <p:nvPicPr>
                      <p:cNvPr id="81922" name="Object 2" descr="Photo depicts a sign found in the restrooms at the Cincinnati, Ohio airport that reads Automatic Faucet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5936" y="1690689"/>
                        <a:ext cx="3964177" cy="453650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796856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304800" y="304800"/>
            <a:ext cx="8610600" cy="1219200"/>
          </a:xfrm>
        </p:spPr>
        <p:txBody>
          <a:bodyPr/>
          <a:lstStyle/>
          <a:p>
            <a:pPr algn="ctr"/>
            <a:r>
              <a:rPr lang="en-GB" dirty="0"/>
              <a:t>Bad designs</a:t>
            </a:r>
          </a:p>
        </p:txBody>
      </p:sp>
      <p:sp>
        <p:nvSpPr>
          <p:cNvPr id="18435" name="Rectangle 3"/>
          <p:cNvSpPr>
            <a:spLocks noGrp="1" noChangeArrowheads="1"/>
          </p:cNvSpPr>
          <p:nvPr>
            <p:ph idx="1"/>
          </p:nvPr>
        </p:nvSpPr>
        <p:spPr>
          <a:xfrm>
            <a:off x="685800" y="1447800"/>
            <a:ext cx="7772400" cy="4114800"/>
          </a:xfrm>
        </p:spPr>
        <p:txBody>
          <a:bodyPr>
            <a:noAutofit/>
          </a:bodyPr>
          <a:lstStyle/>
          <a:p>
            <a:pPr marL="457200" lvl="1" indent="0">
              <a:lnSpc>
                <a:spcPct val="90000"/>
              </a:lnSpc>
              <a:buNone/>
            </a:pPr>
            <a:r>
              <a:rPr lang="en-GB" sz="2400" dirty="0">
                <a:solidFill>
                  <a:schemeClr val="tx1"/>
                </a:solidFill>
                <a:latin typeface="+mn-lt"/>
              </a:rPr>
              <a:t>Elevator controls and labels on the bottom row all look the same, so it is easy to push a label by mistake instead of a control button.</a:t>
            </a:r>
          </a:p>
          <a:p>
            <a:pPr lvl="1">
              <a:lnSpc>
                <a:spcPct val="90000"/>
              </a:lnSpc>
            </a:pPr>
            <a:endParaRPr lang="en-GB" sz="2400" dirty="0">
              <a:solidFill>
                <a:schemeClr val="tx1"/>
              </a:solidFill>
              <a:latin typeface="+mn-lt"/>
            </a:endParaRPr>
          </a:p>
          <a:p>
            <a:pPr lvl="1">
              <a:lnSpc>
                <a:spcPct val="90000"/>
              </a:lnSpc>
            </a:pPr>
            <a:endParaRPr lang="en-GB" sz="2400" dirty="0">
              <a:solidFill>
                <a:schemeClr val="tx1"/>
              </a:solidFill>
              <a:latin typeface="+mn-lt"/>
            </a:endParaRPr>
          </a:p>
          <a:p>
            <a:pPr lvl="1">
              <a:lnSpc>
                <a:spcPct val="90000"/>
              </a:lnSpc>
            </a:pPr>
            <a:endParaRPr lang="en-GB" sz="2400" dirty="0">
              <a:solidFill>
                <a:schemeClr val="tx1"/>
              </a:solidFill>
              <a:latin typeface="+mn-lt"/>
            </a:endParaRPr>
          </a:p>
          <a:p>
            <a:pPr lvl="1">
              <a:lnSpc>
                <a:spcPct val="90000"/>
              </a:lnSpc>
            </a:pPr>
            <a:endParaRPr lang="en-GB" sz="2400" dirty="0">
              <a:solidFill>
                <a:schemeClr val="tx1"/>
              </a:solidFill>
              <a:latin typeface="+mn-lt"/>
            </a:endParaRPr>
          </a:p>
          <a:p>
            <a:pPr lvl="1">
              <a:lnSpc>
                <a:spcPct val="90000"/>
              </a:lnSpc>
            </a:pPr>
            <a:endParaRPr lang="en-GB" sz="2400" dirty="0">
              <a:solidFill>
                <a:schemeClr val="tx1"/>
              </a:solidFill>
              <a:latin typeface="+mn-lt"/>
            </a:endParaRPr>
          </a:p>
          <a:p>
            <a:pPr lvl="1">
              <a:lnSpc>
                <a:spcPct val="90000"/>
              </a:lnSpc>
            </a:pPr>
            <a:endParaRPr lang="en-GB" sz="2400" dirty="0">
              <a:solidFill>
                <a:schemeClr val="tx1"/>
              </a:solidFill>
              <a:latin typeface="+mn-lt"/>
            </a:endParaRPr>
          </a:p>
          <a:p>
            <a:pPr marL="457200" lvl="1" indent="0">
              <a:lnSpc>
                <a:spcPct val="90000"/>
              </a:lnSpc>
              <a:buNone/>
            </a:pPr>
            <a:r>
              <a:rPr lang="en-GB" sz="2400" dirty="0">
                <a:solidFill>
                  <a:schemeClr val="tx1"/>
                </a:solidFill>
                <a:latin typeface="+mn-lt"/>
              </a:rPr>
              <a:t>People do not make same mistake for the labels and buttons on the top row. Why not?</a:t>
            </a:r>
          </a:p>
        </p:txBody>
      </p:sp>
      <p:pic>
        <p:nvPicPr>
          <p:cNvPr id="18436" name="Picture 4" descr="Photo showing two sets of controls. Labels and buttons on the top row are clearly distinct and people do not make mistakes knowing which one to press.&#10;&#10;On bottom row, however, &quot;elevator controls&quot; and labels all look the same, so it is common for people to push a label instead of a control button by mistake.&#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2667000"/>
            <a:ext cx="37719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77572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GB" dirty="0"/>
              <a:t>Feedback</a:t>
            </a:r>
          </a:p>
        </p:txBody>
      </p:sp>
      <p:sp>
        <p:nvSpPr>
          <p:cNvPr id="83971" name="Rectangle 3"/>
          <p:cNvSpPr>
            <a:spLocks noGrp="1" noChangeArrowheads="1"/>
          </p:cNvSpPr>
          <p:nvPr>
            <p:ph idx="1"/>
          </p:nvPr>
        </p:nvSpPr>
        <p:spPr>
          <a:xfrm>
            <a:off x="762000" y="1752600"/>
            <a:ext cx="7772400" cy="4114800"/>
          </a:xfrm>
        </p:spPr>
        <p:txBody>
          <a:bodyPr/>
          <a:lstStyle/>
          <a:p>
            <a:r>
              <a:rPr lang="en-GB" sz="2400" dirty="0"/>
              <a:t>Sending information back to the user about what has been done</a:t>
            </a:r>
          </a:p>
          <a:p>
            <a:r>
              <a:rPr lang="en-GB" sz="2400" dirty="0"/>
              <a:t>Includes sound, highlighting, animation, and combinations of these</a:t>
            </a:r>
          </a:p>
          <a:p>
            <a:endParaRPr lang="en-GB" sz="2400" dirty="0"/>
          </a:p>
          <a:p>
            <a:pPr lvl="1"/>
            <a:r>
              <a:rPr lang="en-GB" sz="2000" dirty="0"/>
              <a:t>For example, when screen button is clicked, it provides sound or red highlight feedback:</a:t>
            </a:r>
          </a:p>
        </p:txBody>
      </p:sp>
      <p:pic>
        <p:nvPicPr>
          <p:cNvPr id="83972" name="Picture 4" descr="Screen button reads &quot;Previous&quot; and is highlighted in the color red when click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1484" y="5486400"/>
            <a:ext cx="800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3" name="Picture 5" descr="Screen button reads &quot;Previous&quot; and is highlighted in the color red when click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5486400"/>
            <a:ext cx="800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4" name="Rectangle 6"/>
          <p:cNvSpPr>
            <a:spLocks noChangeArrowheads="1"/>
          </p:cNvSpPr>
          <p:nvPr/>
        </p:nvSpPr>
        <p:spPr bwMode="auto">
          <a:xfrm>
            <a:off x="4951090" y="5486400"/>
            <a:ext cx="762000" cy="304800"/>
          </a:xfrm>
          <a:prstGeom prst="rect">
            <a:avLst/>
          </a:prstGeom>
          <a:noFill/>
          <a:ln w="28575">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dirty="0">
              <a:latin typeface="Liberation Sans" panose="020B0604020202020204" pitchFamily="34" charset="0"/>
              <a:ea typeface="Liberation Sans" panose="020B0604020202020204" pitchFamily="34" charset="0"/>
              <a:cs typeface="Liberation Sans" panose="020B0604020202020204" pitchFamily="34" charset="0"/>
            </a:endParaRPr>
          </a:p>
        </p:txBody>
      </p:sp>
      <p:pic>
        <p:nvPicPr>
          <p:cNvPr id="83975" name="Picture 7" descr="Screen button reads &quot;Previous&quot; and makes a sound when click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9950" y="4876800"/>
            <a:ext cx="800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6" name="Text Box 8"/>
          <p:cNvSpPr txBox="1">
            <a:spLocks noChangeArrowheads="1"/>
          </p:cNvSpPr>
          <p:nvPr/>
        </p:nvSpPr>
        <p:spPr bwMode="auto">
          <a:xfrm>
            <a:off x="4788024" y="4812268"/>
            <a:ext cx="12747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sz="1800" baseline="0" dirty="0">
                <a:latin typeface="Liberation Sans" panose="020B0604020202020204" pitchFamily="34" charset="0"/>
                <a:ea typeface="Liberation Sans" panose="020B0604020202020204" pitchFamily="34" charset="0"/>
                <a:cs typeface="Liberation Sans" panose="020B0604020202020204" pitchFamily="34" charset="0"/>
              </a:rPr>
              <a:t>“ccclichhk”</a:t>
            </a:r>
          </a:p>
        </p:txBody>
      </p:sp>
      <p:sp>
        <p:nvSpPr>
          <p:cNvPr id="83977" name="Line 9"/>
          <p:cNvSpPr>
            <a:spLocks noChangeShapeType="1"/>
          </p:cNvSpPr>
          <p:nvPr/>
        </p:nvSpPr>
        <p:spPr bwMode="auto">
          <a:xfrm>
            <a:off x="4355976" y="5004022"/>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83978" name="Line 10"/>
          <p:cNvSpPr>
            <a:spLocks noChangeShapeType="1"/>
          </p:cNvSpPr>
          <p:nvPr/>
        </p:nvSpPr>
        <p:spPr bwMode="auto">
          <a:xfrm>
            <a:off x="4355976" y="5638800"/>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Liberation Sans" panose="020B0604020202020204" pitchFamily="34" charset="0"/>
              <a:ea typeface="Liberation Sans" panose="020B0604020202020204" pitchFamily="34" charset="0"/>
              <a:cs typeface="Liberation Sans" panose="020B0604020202020204" pitchFamily="34" charset="0"/>
            </a:endParaRPr>
          </a:p>
        </p:txBody>
      </p:sp>
    </p:spTree>
    <p:extLst>
      <p:ext uri="{BB962C8B-B14F-4D97-AF65-F5344CB8AC3E}">
        <p14:creationId xmlns:p14="http://schemas.microsoft.com/office/powerpoint/2010/main" val="21737888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737AFF-E4A5-A33F-A557-E918A2FEDB70}"/>
              </a:ext>
            </a:extLst>
          </p:cNvPr>
          <p:cNvSpPr>
            <a:spLocks noGrp="1"/>
          </p:cNvSpPr>
          <p:nvPr>
            <p:ph type="title"/>
          </p:nvPr>
        </p:nvSpPr>
        <p:spPr/>
        <p:txBody>
          <a:bodyPr/>
          <a:lstStyle/>
          <a:p>
            <a:r>
              <a:rPr lang="en-IN" dirty="0"/>
              <a:t>Feedback</a:t>
            </a:r>
          </a:p>
        </p:txBody>
      </p:sp>
      <p:sp>
        <p:nvSpPr>
          <p:cNvPr id="3" name="Content Placeholder 2">
            <a:extLst>
              <a:ext uri="{FF2B5EF4-FFF2-40B4-BE49-F238E27FC236}">
                <a16:creationId xmlns:a16="http://schemas.microsoft.com/office/drawing/2014/main" xmlns="" id="{CA212B28-3547-0978-BB90-9D95A9798ED2}"/>
              </a:ext>
            </a:extLst>
          </p:cNvPr>
          <p:cNvSpPr>
            <a:spLocks noGrp="1"/>
          </p:cNvSpPr>
          <p:nvPr>
            <p:ph idx="1"/>
          </p:nvPr>
        </p:nvSpPr>
        <p:spPr>
          <a:xfrm>
            <a:off x="628650" y="1844824"/>
            <a:ext cx="7886700" cy="4351338"/>
          </a:xfrm>
        </p:spPr>
        <p:txBody>
          <a:bodyPr>
            <a:normAutofit/>
          </a:bodyPr>
          <a:lstStyle/>
          <a:p>
            <a:pPr algn="just">
              <a:buFont typeface="Wingdings" panose="05000000000000000000" pitchFamily="2" charset="2"/>
              <a:buChar char="Ø"/>
            </a:pPr>
            <a:r>
              <a:rPr lang="en-US" sz="2800" b="0" i="0" dirty="0">
                <a:solidFill>
                  <a:srgbClr val="223C50"/>
                </a:solidFill>
                <a:effectLst/>
                <a:latin typeface="TradeGothic"/>
              </a:rPr>
              <a:t>When a user finally takes an action or interacts with our product, they often get an immediate reward of more content or a completed task. </a:t>
            </a:r>
          </a:p>
          <a:p>
            <a:pPr algn="just">
              <a:buFont typeface="Wingdings" panose="05000000000000000000" pitchFamily="2" charset="2"/>
              <a:buChar char="Ø"/>
            </a:pPr>
            <a:r>
              <a:rPr lang="en-US" sz="2800" b="0" i="0" dirty="0">
                <a:solidFill>
                  <a:srgbClr val="223C50"/>
                </a:solidFill>
                <a:effectLst/>
                <a:latin typeface="TradeGothic"/>
              </a:rPr>
              <a:t> </a:t>
            </a:r>
            <a:r>
              <a:rPr lang="en-US" sz="2800" b="1" i="0" dirty="0">
                <a:solidFill>
                  <a:srgbClr val="223C50"/>
                </a:solidFill>
                <a:effectLst/>
                <a:latin typeface="TradeGothic"/>
              </a:rPr>
              <a:t>A well designed user experience offers us feedback that keeps us reassured we are on track. </a:t>
            </a:r>
          </a:p>
          <a:p>
            <a:pPr algn="just">
              <a:buFont typeface="Wingdings" panose="05000000000000000000" pitchFamily="2" charset="2"/>
              <a:buChar char="Ø"/>
            </a:pPr>
            <a:r>
              <a:rPr lang="en-US" sz="2800" b="0" i="0" dirty="0">
                <a:solidFill>
                  <a:srgbClr val="223C50"/>
                </a:solidFill>
                <a:effectLst/>
                <a:latin typeface="TradeGothic"/>
              </a:rPr>
              <a:t>Digitally, feedback appears in the form of loading bars, error messages, vibrations, etc.</a:t>
            </a:r>
          </a:p>
          <a:p>
            <a:pPr algn="just">
              <a:buFont typeface="Wingdings" panose="05000000000000000000" pitchFamily="2" charset="2"/>
              <a:buChar char="Ø"/>
            </a:pPr>
            <a:endParaRPr lang="en-IN" sz="2800" dirty="0"/>
          </a:p>
        </p:txBody>
      </p:sp>
    </p:spTree>
    <p:extLst>
      <p:ext uri="{BB962C8B-B14F-4D97-AF65-F5344CB8AC3E}">
        <p14:creationId xmlns:p14="http://schemas.microsoft.com/office/powerpoint/2010/main" val="38090823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FA736D-3964-3D23-0FDC-0F8E66D82B3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5CAB9002-7E3F-AF98-946F-2DF7330F6A7E}"/>
              </a:ext>
            </a:extLst>
          </p:cNvPr>
          <p:cNvSpPr>
            <a:spLocks noGrp="1"/>
          </p:cNvSpPr>
          <p:nvPr>
            <p:ph idx="1"/>
          </p:nvPr>
        </p:nvSpPr>
        <p:spPr/>
        <p:txBody>
          <a:bodyPr>
            <a:normAutofit/>
          </a:bodyPr>
          <a:lstStyle/>
          <a:p>
            <a:pPr algn="just">
              <a:buFont typeface="Wingdings" panose="05000000000000000000" pitchFamily="2" charset="2"/>
              <a:buChar char="Ø"/>
            </a:pPr>
            <a:r>
              <a:rPr lang="en-US" sz="2800" b="0" i="0" dirty="0">
                <a:solidFill>
                  <a:srgbClr val="223C50"/>
                </a:solidFill>
                <a:effectLst/>
                <a:latin typeface="TradeGothic"/>
              </a:rPr>
              <a:t>In a tangible example, if you’ve ever turned your car key in the ignition and heard the engine purr—that is great feedback, you know then to shift into drive.</a:t>
            </a:r>
          </a:p>
          <a:p>
            <a:pPr algn="just">
              <a:buFont typeface="Wingdings" panose="05000000000000000000" pitchFamily="2" charset="2"/>
              <a:buChar char="Ø"/>
            </a:pPr>
            <a:r>
              <a:rPr lang="en-US" sz="2800" b="0" i="0" dirty="0">
                <a:solidFill>
                  <a:srgbClr val="223C50"/>
                </a:solidFill>
                <a:effectLst/>
                <a:latin typeface="TradeGothic"/>
              </a:rPr>
              <a:t>Feedback is the error message you receive when you type in the wrong password; it’s the delightful pinging sound you hear when you’ve processed a payment in the app store.</a:t>
            </a:r>
            <a:endParaRPr lang="en-US" sz="2800" dirty="0">
              <a:solidFill>
                <a:srgbClr val="223C50"/>
              </a:solidFill>
              <a:latin typeface="TradeGothic"/>
            </a:endParaRPr>
          </a:p>
        </p:txBody>
      </p:sp>
    </p:spTree>
    <p:extLst>
      <p:ext uri="{BB962C8B-B14F-4D97-AF65-F5344CB8AC3E}">
        <p14:creationId xmlns:p14="http://schemas.microsoft.com/office/powerpoint/2010/main" val="38902983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467544" y="332656"/>
            <a:ext cx="8229600" cy="1143000"/>
          </a:xfrm>
        </p:spPr>
        <p:txBody>
          <a:bodyPr/>
          <a:lstStyle/>
          <a:p>
            <a:pPr algn="ctr"/>
            <a:r>
              <a:rPr lang="en-GB" dirty="0"/>
              <a:t>Constraints</a:t>
            </a:r>
          </a:p>
        </p:txBody>
      </p:sp>
      <p:sp>
        <p:nvSpPr>
          <p:cNvPr id="86019" name="Rectangle 3"/>
          <p:cNvSpPr>
            <a:spLocks noGrp="1" noChangeArrowheads="1"/>
          </p:cNvSpPr>
          <p:nvPr>
            <p:ph idx="1"/>
          </p:nvPr>
        </p:nvSpPr>
        <p:spPr>
          <a:xfrm>
            <a:off x="467544" y="1844825"/>
            <a:ext cx="8210943" cy="3716390"/>
          </a:xfrm>
        </p:spPr>
        <p:txBody>
          <a:bodyPr/>
          <a:lstStyle/>
          <a:p>
            <a:pPr>
              <a:lnSpc>
                <a:spcPct val="90000"/>
              </a:lnSpc>
            </a:pPr>
            <a:r>
              <a:rPr lang="en-GB" sz="2800" dirty="0"/>
              <a:t>Restricting the possible actions that can be performed</a:t>
            </a:r>
          </a:p>
          <a:p>
            <a:pPr>
              <a:lnSpc>
                <a:spcPct val="90000"/>
              </a:lnSpc>
            </a:pPr>
            <a:endParaRPr lang="en-GB" sz="2800" dirty="0"/>
          </a:p>
          <a:p>
            <a:pPr>
              <a:lnSpc>
                <a:spcPct val="90000"/>
              </a:lnSpc>
            </a:pPr>
            <a:r>
              <a:rPr lang="en-GB" sz="2800" dirty="0"/>
              <a:t>Helps prevent user from selecting incorrect options</a:t>
            </a:r>
          </a:p>
          <a:p>
            <a:pPr marL="0" indent="0">
              <a:lnSpc>
                <a:spcPct val="90000"/>
              </a:lnSpc>
              <a:buNone/>
            </a:pPr>
            <a:endParaRPr lang="en-GB" sz="2800" dirty="0"/>
          </a:p>
          <a:p>
            <a:pPr marL="0" indent="0">
              <a:lnSpc>
                <a:spcPct val="90000"/>
              </a:lnSpc>
              <a:buNone/>
            </a:pPr>
            <a:endParaRPr lang="en-GB" sz="2400" dirty="0"/>
          </a:p>
          <a:p>
            <a:pPr lvl="1">
              <a:lnSpc>
                <a:spcPct val="90000"/>
              </a:lnSpc>
            </a:pPr>
            <a:endParaRPr lang="en-GB" sz="2000" dirty="0"/>
          </a:p>
        </p:txBody>
      </p:sp>
    </p:spTree>
    <p:extLst>
      <p:ext uri="{BB962C8B-B14F-4D97-AF65-F5344CB8AC3E}">
        <p14:creationId xmlns:p14="http://schemas.microsoft.com/office/powerpoint/2010/main" val="25741919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normAutofit/>
          </a:bodyPr>
          <a:lstStyle/>
          <a:p>
            <a:r>
              <a:rPr lang="en-GB" dirty="0">
                <a:solidFill>
                  <a:schemeClr val="accent6">
                    <a:lumMod val="75000"/>
                  </a:schemeClr>
                </a:solidFill>
              </a:rPr>
              <a:t>Logical or ambiguous design?</a:t>
            </a:r>
          </a:p>
        </p:txBody>
      </p:sp>
      <p:pic>
        <p:nvPicPr>
          <p:cNvPr id="88068" name="Picture 4" descr="Photo depicts ambiguous constraints on the back of a computer."/>
          <p:cNvPicPr>
            <a:picLocks noGrp="1" noChangeAspect="1" noChangeArrowheads="1"/>
          </p:cNvPicPr>
          <p:nvPr>
            <p:ph type="clipArt" sz="half" idx="1"/>
          </p:nvPr>
        </p:nvPicPr>
        <p:blipFill>
          <a:blip r:embed="rId3">
            <a:extLst>
              <a:ext uri="{28A0092B-C50C-407E-A947-70E740481C1C}">
                <a14:useLocalDpi xmlns:a14="http://schemas.microsoft.com/office/drawing/2010/main" val="0"/>
              </a:ext>
            </a:extLst>
          </a:blip>
          <a:srcRect/>
          <a:stretch>
            <a:fillRect/>
          </a:stretch>
        </p:blipFill>
        <p:spPr>
          <a:xfrm>
            <a:off x="755576" y="2060848"/>
            <a:ext cx="3512947" cy="3366574"/>
          </a:xfrm>
        </p:spPr>
      </p:pic>
      <p:sp>
        <p:nvSpPr>
          <p:cNvPr id="88067" name="Rectangle 3"/>
          <p:cNvSpPr>
            <a:spLocks noGrp="1" noChangeArrowheads="1"/>
          </p:cNvSpPr>
          <p:nvPr>
            <p:ph type="body" sz="half" idx="2"/>
          </p:nvPr>
        </p:nvSpPr>
        <p:spPr>
          <a:xfrm>
            <a:off x="4788024" y="2132856"/>
            <a:ext cx="3810000" cy="4114800"/>
          </a:xfrm>
        </p:spPr>
        <p:txBody>
          <a:bodyPr/>
          <a:lstStyle/>
          <a:p>
            <a:pPr marL="228600" indent="-222250">
              <a:lnSpc>
                <a:spcPct val="90000"/>
              </a:lnSpc>
            </a:pPr>
            <a:r>
              <a:rPr lang="en-GB" sz="2800" dirty="0"/>
              <a:t>Where do you plug the mouse? </a:t>
            </a:r>
          </a:p>
          <a:p>
            <a:pPr marL="228600" indent="-222250">
              <a:lnSpc>
                <a:spcPct val="90000"/>
              </a:lnSpc>
            </a:pPr>
            <a:r>
              <a:rPr lang="en-GB" sz="2800" dirty="0"/>
              <a:t>Where do you plug the keyboard, in the top or bottom connector?</a:t>
            </a:r>
          </a:p>
          <a:p>
            <a:pPr marL="228600" indent="-222250">
              <a:lnSpc>
                <a:spcPct val="90000"/>
              </a:lnSpc>
            </a:pPr>
            <a:r>
              <a:rPr lang="en-GB" sz="2800" dirty="0"/>
              <a:t>Do the color-coded icons help?</a:t>
            </a:r>
          </a:p>
          <a:p>
            <a:pPr>
              <a:lnSpc>
                <a:spcPct val="90000"/>
              </a:lnSpc>
            </a:pPr>
            <a:endParaRPr lang="en-GB" sz="2000" dirty="0"/>
          </a:p>
          <a:p>
            <a:pPr>
              <a:lnSpc>
                <a:spcPct val="90000"/>
              </a:lnSpc>
            </a:pPr>
            <a:endParaRPr lang="en-GB" sz="2000" dirty="0"/>
          </a:p>
        </p:txBody>
      </p:sp>
      <p:sp>
        <p:nvSpPr>
          <p:cNvPr id="7" name="Slide Number Placeholder 1"/>
          <p:cNvSpPr txBox="1">
            <a:spLocks/>
          </p:cNvSpPr>
          <p:nvPr/>
        </p:nvSpPr>
        <p:spPr>
          <a:xfrm>
            <a:off x="6553200" y="6376243"/>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en-GB" sz="1200" dirty="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endParaRPr>
          </a:p>
        </p:txBody>
      </p:sp>
    </p:spTree>
    <p:extLst>
      <p:ext uri="{BB962C8B-B14F-4D97-AF65-F5344CB8AC3E}">
        <p14:creationId xmlns:p14="http://schemas.microsoft.com/office/powerpoint/2010/main" val="22645268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251520" y="548680"/>
            <a:ext cx="8305800" cy="1143000"/>
          </a:xfrm>
        </p:spPr>
        <p:txBody>
          <a:bodyPr>
            <a:normAutofit/>
          </a:bodyPr>
          <a:lstStyle/>
          <a:p>
            <a:r>
              <a:rPr lang="en-GB" dirty="0">
                <a:solidFill>
                  <a:schemeClr val="accent6">
                    <a:lumMod val="75000"/>
                  </a:schemeClr>
                </a:solidFill>
              </a:rPr>
              <a:t>How to design them more logically</a:t>
            </a:r>
          </a:p>
        </p:txBody>
      </p:sp>
      <p:pic>
        <p:nvPicPr>
          <p:cNvPr id="90117" name="Picture 5" descr="Photo depicts mouse and keyboard ports on the back of a computer--no color coding."/>
          <p:cNvPicPr>
            <a:picLocks noGrp="1" noChangeAspect="1" noChangeArrowheads="1"/>
          </p:cNvPicPr>
          <p:nvPr>
            <p:ph type="clipArt" sz="half" idx="1"/>
          </p:nvPr>
        </p:nvPicPr>
        <p:blipFill>
          <a:blip r:embed="rId3">
            <a:extLst>
              <a:ext uri="{28A0092B-C50C-407E-A947-70E740481C1C}">
                <a14:useLocalDpi xmlns:a14="http://schemas.microsoft.com/office/drawing/2010/main" val="0"/>
              </a:ext>
            </a:extLst>
          </a:blip>
          <a:srcRect/>
          <a:stretch>
            <a:fillRect/>
          </a:stretch>
        </p:blipFill>
        <p:spPr>
          <a:xfrm>
            <a:off x="467544" y="1700808"/>
            <a:ext cx="2160240" cy="2651792"/>
          </a:xfrm>
        </p:spPr>
      </p:pic>
      <p:sp>
        <p:nvSpPr>
          <p:cNvPr id="90115" name="Rectangle 3"/>
          <p:cNvSpPr>
            <a:spLocks noGrp="1" noChangeArrowheads="1"/>
          </p:cNvSpPr>
          <p:nvPr>
            <p:ph type="body" sz="half" idx="2"/>
          </p:nvPr>
        </p:nvSpPr>
        <p:spPr>
          <a:xfrm>
            <a:off x="2699792" y="1844824"/>
            <a:ext cx="3810000" cy="4114800"/>
          </a:xfrm>
        </p:spPr>
        <p:txBody>
          <a:bodyPr/>
          <a:lstStyle/>
          <a:p>
            <a:pPr marL="228600" indent="-222250">
              <a:lnSpc>
                <a:spcPct val="90000"/>
              </a:lnSpc>
              <a:buFontTx/>
              <a:buNone/>
            </a:pPr>
            <a:r>
              <a:rPr lang="en-GB" sz="2400" dirty="0"/>
              <a:t>(A) provides direct adjacent mapping between icon and connector</a:t>
            </a:r>
          </a:p>
          <a:p>
            <a:pPr>
              <a:lnSpc>
                <a:spcPct val="90000"/>
              </a:lnSpc>
              <a:buFontTx/>
              <a:buNone/>
            </a:pPr>
            <a:endParaRPr lang="en-GB" sz="2400" dirty="0"/>
          </a:p>
          <a:p>
            <a:pPr>
              <a:lnSpc>
                <a:spcPct val="90000"/>
              </a:lnSpc>
              <a:buFontTx/>
              <a:buNone/>
            </a:pPr>
            <a:endParaRPr lang="en-GB" sz="2400" dirty="0"/>
          </a:p>
          <a:p>
            <a:pPr marL="228600" indent="-222250">
              <a:lnSpc>
                <a:spcPct val="90000"/>
              </a:lnSpc>
              <a:buFontTx/>
              <a:buNone/>
            </a:pPr>
            <a:r>
              <a:rPr lang="en-GB" sz="2400" dirty="0"/>
              <a:t>(B) provides </a:t>
            </a:r>
            <a:r>
              <a:rPr lang="en-US" sz="2400" dirty="0"/>
              <a:t>color</a:t>
            </a:r>
            <a:r>
              <a:rPr lang="en-GB" sz="2400" dirty="0"/>
              <a:t> coding that associates the connectors with the labels</a:t>
            </a:r>
          </a:p>
          <a:p>
            <a:pPr>
              <a:lnSpc>
                <a:spcPct val="90000"/>
              </a:lnSpc>
            </a:pPr>
            <a:endParaRPr lang="en-GB" sz="2400" dirty="0"/>
          </a:p>
        </p:txBody>
      </p:sp>
      <p:pic>
        <p:nvPicPr>
          <p:cNvPr id="90118" name="Picture 6" descr="Photo depicts color-coded mouse and keyboard ports on the back of a compu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792" y="2961707"/>
            <a:ext cx="2047528" cy="2771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53928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algn="ctr"/>
            <a:r>
              <a:rPr lang="en-GB" dirty="0"/>
              <a:t>Consistency</a:t>
            </a:r>
          </a:p>
        </p:txBody>
      </p:sp>
      <p:sp>
        <p:nvSpPr>
          <p:cNvPr id="92163" name="Rectangle 3"/>
          <p:cNvSpPr>
            <a:spLocks noGrp="1" noChangeArrowheads="1"/>
          </p:cNvSpPr>
          <p:nvPr>
            <p:ph idx="1"/>
          </p:nvPr>
        </p:nvSpPr>
        <p:spPr>
          <a:xfrm>
            <a:off x="467544" y="1700808"/>
            <a:ext cx="8229600" cy="4525963"/>
          </a:xfrm>
        </p:spPr>
        <p:txBody>
          <a:bodyPr>
            <a:normAutofit/>
          </a:bodyPr>
          <a:lstStyle/>
          <a:p>
            <a:pPr marL="228600" indent="-222250"/>
            <a:r>
              <a:rPr lang="en-GB" sz="2800" dirty="0"/>
              <a:t>Design interfaces to have similar operations and use similar elements for similar tasks</a:t>
            </a:r>
            <a:r>
              <a:rPr lang="en-GB" dirty="0"/>
              <a:t>. (for example, always use Ctrl key plus first initial of the command for an operation: </a:t>
            </a:r>
            <a:r>
              <a:rPr lang="en-GB" dirty="0" err="1"/>
              <a:t>Ctrl+c</a:t>
            </a:r>
            <a:r>
              <a:rPr lang="en-GB" dirty="0"/>
              <a:t>, </a:t>
            </a:r>
            <a:r>
              <a:rPr lang="en-GB" dirty="0" err="1"/>
              <a:t>Ctrl+s</a:t>
            </a:r>
            <a:r>
              <a:rPr lang="en-GB" dirty="0"/>
              <a:t>, </a:t>
            </a:r>
            <a:r>
              <a:rPr lang="en-GB" dirty="0" err="1"/>
              <a:t>Ctrl+o</a:t>
            </a:r>
            <a:r>
              <a:rPr lang="en-GB" dirty="0"/>
              <a:t>)</a:t>
            </a:r>
          </a:p>
          <a:p>
            <a:pPr marL="228600" indent="-222250"/>
            <a:endParaRPr lang="en-GB" dirty="0"/>
          </a:p>
          <a:p>
            <a:pPr marL="228600" indent="-222250"/>
            <a:r>
              <a:rPr lang="en-GB" sz="2800" dirty="0"/>
              <a:t>The main benefit is that consistent interfaces are easier to learn and use</a:t>
            </a:r>
          </a:p>
        </p:txBody>
      </p:sp>
    </p:spTree>
    <p:extLst>
      <p:ext uri="{BB962C8B-B14F-4D97-AF65-F5344CB8AC3E}">
        <p14:creationId xmlns:p14="http://schemas.microsoft.com/office/powerpoint/2010/main" val="34258909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67544" y="332656"/>
            <a:ext cx="8229600" cy="1143000"/>
          </a:xfrm>
        </p:spPr>
        <p:txBody>
          <a:bodyPr>
            <a:normAutofit/>
          </a:bodyPr>
          <a:lstStyle/>
          <a:p>
            <a:r>
              <a:rPr lang="en-GB" dirty="0"/>
              <a:t>When consistency breaks down</a:t>
            </a:r>
          </a:p>
        </p:txBody>
      </p:sp>
      <p:sp>
        <p:nvSpPr>
          <p:cNvPr id="94211" name="Rectangle 3"/>
          <p:cNvSpPr>
            <a:spLocks noGrp="1" noChangeArrowheads="1"/>
          </p:cNvSpPr>
          <p:nvPr>
            <p:ph idx="1"/>
          </p:nvPr>
        </p:nvSpPr>
        <p:spPr>
          <a:xfrm>
            <a:off x="467544" y="1844824"/>
            <a:ext cx="8229600" cy="4525963"/>
          </a:xfrm>
        </p:spPr>
        <p:txBody>
          <a:bodyPr/>
          <a:lstStyle/>
          <a:p>
            <a:pPr marL="228600" indent="-222250">
              <a:lnSpc>
                <a:spcPct val="90000"/>
              </a:lnSpc>
            </a:pPr>
            <a:r>
              <a:rPr lang="en-GB" sz="2800" dirty="0"/>
              <a:t>What happens if there is more than one command starting with the same letter? </a:t>
            </a:r>
            <a:r>
              <a:rPr lang="en-GB" dirty="0"/>
              <a:t>(for example, save, spelling, select, style)</a:t>
            </a:r>
            <a:endParaRPr lang="en-GB" sz="2800" dirty="0"/>
          </a:p>
          <a:p>
            <a:pPr marL="228600" lvl="1" indent="-222250">
              <a:lnSpc>
                <a:spcPct val="90000"/>
              </a:lnSpc>
            </a:pPr>
            <a:endParaRPr lang="en-GB" sz="2800" dirty="0"/>
          </a:p>
          <a:p>
            <a:pPr marL="228600" indent="-222250"/>
            <a:r>
              <a:rPr lang="en-GB" sz="2800" dirty="0"/>
              <a:t>You have to find other initials or combinations of keys, thereby breaking the consistency rule </a:t>
            </a:r>
            <a:r>
              <a:rPr lang="en-GB" dirty="0"/>
              <a:t>(for example, </a:t>
            </a:r>
            <a:r>
              <a:rPr lang="en-GB" dirty="0" err="1"/>
              <a:t>Ctrl+s</a:t>
            </a:r>
            <a:r>
              <a:rPr lang="en-GB" dirty="0"/>
              <a:t>, </a:t>
            </a:r>
            <a:r>
              <a:rPr lang="en-GB" dirty="0" err="1"/>
              <a:t>Ctrl+shift+l</a:t>
            </a:r>
            <a:r>
              <a:rPr lang="en-GB" dirty="0"/>
              <a:t>)</a:t>
            </a:r>
          </a:p>
          <a:p>
            <a:pPr marL="228600" lvl="1" indent="-222250">
              <a:lnSpc>
                <a:spcPct val="90000"/>
              </a:lnSpc>
            </a:pPr>
            <a:endParaRPr lang="en-GB" sz="2800" dirty="0"/>
          </a:p>
          <a:p>
            <a:pPr marL="228600" indent="-222250">
              <a:lnSpc>
                <a:spcPct val="90000"/>
              </a:lnSpc>
            </a:pPr>
            <a:r>
              <a:rPr lang="en-GB" sz="2800" dirty="0"/>
              <a:t>Increases learning burden on user, making them more prone to errors</a:t>
            </a:r>
          </a:p>
          <a:p>
            <a:pPr lvl="1">
              <a:lnSpc>
                <a:spcPct val="90000"/>
              </a:lnSpc>
              <a:buFontTx/>
              <a:buNone/>
            </a:pPr>
            <a:endParaRPr lang="en-GB" sz="2000" dirty="0"/>
          </a:p>
        </p:txBody>
      </p:sp>
    </p:spTree>
    <p:extLst>
      <p:ext uri="{BB962C8B-B14F-4D97-AF65-F5344CB8AC3E}">
        <p14:creationId xmlns:p14="http://schemas.microsoft.com/office/powerpoint/2010/main" val="17447702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normAutofit/>
          </a:bodyPr>
          <a:lstStyle/>
          <a:p>
            <a:r>
              <a:rPr lang="en-GB" dirty="0"/>
              <a:t>Internal and external consistency</a:t>
            </a:r>
          </a:p>
        </p:txBody>
      </p:sp>
      <p:sp>
        <p:nvSpPr>
          <p:cNvPr id="96259" name="Rectangle 3"/>
          <p:cNvSpPr>
            <a:spLocks noGrp="1" noChangeArrowheads="1"/>
          </p:cNvSpPr>
          <p:nvPr>
            <p:ph idx="1"/>
          </p:nvPr>
        </p:nvSpPr>
        <p:spPr>
          <a:xfrm>
            <a:off x="685800" y="1981200"/>
            <a:ext cx="8001000" cy="4114800"/>
          </a:xfrm>
        </p:spPr>
        <p:txBody>
          <a:bodyPr>
            <a:normAutofit/>
          </a:bodyPr>
          <a:lstStyle/>
          <a:p>
            <a:pPr marL="228600" indent="-222250"/>
            <a:r>
              <a:rPr lang="en-GB" sz="2800" dirty="0"/>
              <a:t>Internal consistency refers to designing operations to behave the same within an application</a:t>
            </a:r>
          </a:p>
          <a:p>
            <a:pPr marL="6350" indent="0">
              <a:buNone/>
            </a:pPr>
            <a:r>
              <a:rPr lang="en-GB" sz="2000" dirty="0"/>
              <a:t>  (</a:t>
            </a:r>
            <a:r>
              <a:rPr lang="en-GB" sz="2000" dirty="0" err="1"/>
              <a:t>eg</a:t>
            </a:r>
            <a:r>
              <a:rPr lang="en-GB" sz="2000" dirty="0"/>
              <a:t>: </a:t>
            </a:r>
            <a:r>
              <a:rPr lang="en-US" sz="2000" dirty="0"/>
              <a:t>your logo is the same online and in print)</a:t>
            </a:r>
            <a:endParaRPr lang="en-GB" sz="2000" dirty="0"/>
          </a:p>
          <a:p>
            <a:pPr marL="228600" indent="-222250">
              <a:lnSpc>
                <a:spcPct val="90000"/>
              </a:lnSpc>
            </a:pPr>
            <a:r>
              <a:rPr lang="en-GB" sz="2800" dirty="0"/>
              <a:t>External consistency refers to designing operations, interfaces, and so on to be the same across applications and devices</a:t>
            </a:r>
          </a:p>
          <a:p>
            <a:pPr marL="0" indent="0">
              <a:buNone/>
            </a:pPr>
            <a:r>
              <a:rPr lang="en-GB" sz="2200" dirty="0"/>
              <a:t>(</a:t>
            </a:r>
            <a:r>
              <a:rPr lang="en-GB" sz="2200" dirty="0" err="1"/>
              <a:t>eg</a:t>
            </a:r>
            <a:r>
              <a:rPr lang="en-GB" sz="2200" dirty="0"/>
              <a:t>: </a:t>
            </a:r>
            <a:r>
              <a:rPr lang="en-US" sz="2200" dirty="0"/>
              <a:t>the </a:t>
            </a:r>
            <a:r>
              <a:rPr lang="en-US" sz="2200" b="1" dirty="0"/>
              <a:t>user interface of Adobe products</a:t>
            </a:r>
            <a:r>
              <a:rPr lang="en-US" sz="2200" dirty="0"/>
              <a:t>. Once you know Photoshop it is much easier to reuse the same knowledge to start using Illustrator and so on.)</a:t>
            </a:r>
            <a:endParaRPr lang="en-GB" sz="2200" dirty="0"/>
          </a:p>
        </p:txBody>
      </p:sp>
    </p:spTree>
    <p:extLst>
      <p:ext uri="{BB962C8B-B14F-4D97-AF65-F5344CB8AC3E}">
        <p14:creationId xmlns:p14="http://schemas.microsoft.com/office/powerpoint/2010/main" val="1875352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r>
              <a:rPr lang="en-GB" dirty="0"/>
              <a:t>Keypad numbers layout</a:t>
            </a:r>
          </a:p>
        </p:txBody>
      </p:sp>
      <p:sp>
        <p:nvSpPr>
          <p:cNvPr id="98307" name="Rectangle 3"/>
          <p:cNvSpPr>
            <a:spLocks noGrp="1" noChangeArrowheads="1"/>
          </p:cNvSpPr>
          <p:nvPr>
            <p:ph idx="1"/>
          </p:nvPr>
        </p:nvSpPr>
        <p:spPr>
          <a:xfrm>
            <a:off x="685800" y="1981200"/>
            <a:ext cx="8001000" cy="4114800"/>
          </a:xfrm>
        </p:spPr>
        <p:txBody>
          <a:bodyPr/>
          <a:lstStyle/>
          <a:p>
            <a:pPr marL="0" indent="0">
              <a:buNone/>
            </a:pPr>
            <a:r>
              <a:rPr lang="en-GB" sz="3200" dirty="0"/>
              <a:t>A case of external inconsistency</a:t>
            </a:r>
          </a:p>
        </p:txBody>
      </p:sp>
      <p:sp>
        <p:nvSpPr>
          <p:cNvPr id="98308" name="Rectangle 4" descr="10-key numeric pad for phones and remote controls - horizontally increasing organization"/>
          <p:cNvSpPr>
            <a:spLocks noChangeArrowheads="1"/>
          </p:cNvSpPr>
          <p:nvPr/>
        </p:nvSpPr>
        <p:spPr bwMode="auto">
          <a:xfrm>
            <a:off x="1428750" y="3438291"/>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09" name="Rectangle 5"/>
          <p:cNvSpPr>
            <a:spLocks noChangeArrowheads="1"/>
          </p:cNvSpPr>
          <p:nvPr/>
        </p:nvSpPr>
        <p:spPr bwMode="auto">
          <a:xfrm>
            <a:off x="1962150" y="3438291"/>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0" name="Rectangle 6"/>
          <p:cNvSpPr>
            <a:spLocks noChangeArrowheads="1"/>
          </p:cNvSpPr>
          <p:nvPr/>
        </p:nvSpPr>
        <p:spPr bwMode="auto">
          <a:xfrm>
            <a:off x="2495550" y="3438291"/>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1" name="Rectangle 7"/>
          <p:cNvSpPr>
            <a:spLocks noChangeArrowheads="1"/>
          </p:cNvSpPr>
          <p:nvPr/>
        </p:nvSpPr>
        <p:spPr bwMode="auto">
          <a:xfrm>
            <a:off x="1428750" y="3971691"/>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2" name="Rectangle 8"/>
          <p:cNvSpPr>
            <a:spLocks noChangeArrowheads="1"/>
          </p:cNvSpPr>
          <p:nvPr/>
        </p:nvSpPr>
        <p:spPr bwMode="auto">
          <a:xfrm>
            <a:off x="1962150" y="3971691"/>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3" name="Rectangle 9"/>
          <p:cNvSpPr>
            <a:spLocks noChangeArrowheads="1"/>
          </p:cNvSpPr>
          <p:nvPr/>
        </p:nvSpPr>
        <p:spPr bwMode="auto">
          <a:xfrm>
            <a:off x="2495550" y="3971691"/>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4" name="Rectangle 10"/>
          <p:cNvSpPr>
            <a:spLocks noChangeArrowheads="1"/>
          </p:cNvSpPr>
          <p:nvPr/>
        </p:nvSpPr>
        <p:spPr bwMode="auto">
          <a:xfrm>
            <a:off x="1428750" y="4505091"/>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5" name="Rectangle 11"/>
          <p:cNvSpPr>
            <a:spLocks noChangeArrowheads="1"/>
          </p:cNvSpPr>
          <p:nvPr/>
        </p:nvSpPr>
        <p:spPr bwMode="auto">
          <a:xfrm>
            <a:off x="1962150" y="4505091"/>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6" name="Rectangle 12"/>
          <p:cNvSpPr>
            <a:spLocks noChangeArrowheads="1"/>
          </p:cNvSpPr>
          <p:nvPr/>
        </p:nvSpPr>
        <p:spPr bwMode="auto">
          <a:xfrm>
            <a:off x="2495550" y="4505091"/>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7" name="Rectangle 13" descr="10-key numeric pad for phones and remote controls - horizontally decreasing organization"/>
          <p:cNvSpPr>
            <a:spLocks noChangeArrowheads="1"/>
          </p:cNvSpPr>
          <p:nvPr/>
        </p:nvSpPr>
        <p:spPr bwMode="auto">
          <a:xfrm>
            <a:off x="5680075" y="3422416"/>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8" name="Rectangle 14"/>
          <p:cNvSpPr>
            <a:spLocks noChangeArrowheads="1"/>
          </p:cNvSpPr>
          <p:nvPr/>
        </p:nvSpPr>
        <p:spPr bwMode="auto">
          <a:xfrm>
            <a:off x="6213475" y="3422416"/>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9" name="Rectangle 15"/>
          <p:cNvSpPr>
            <a:spLocks noChangeArrowheads="1"/>
          </p:cNvSpPr>
          <p:nvPr/>
        </p:nvSpPr>
        <p:spPr bwMode="auto">
          <a:xfrm>
            <a:off x="6746875" y="3422416"/>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20" name="Rectangle 16"/>
          <p:cNvSpPr>
            <a:spLocks noChangeArrowheads="1"/>
          </p:cNvSpPr>
          <p:nvPr/>
        </p:nvSpPr>
        <p:spPr bwMode="auto">
          <a:xfrm>
            <a:off x="5680075" y="3955816"/>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21" name="Rectangle 17"/>
          <p:cNvSpPr>
            <a:spLocks noChangeArrowheads="1"/>
          </p:cNvSpPr>
          <p:nvPr/>
        </p:nvSpPr>
        <p:spPr bwMode="auto">
          <a:xfrm>
            <a:off x="6213475" y="3955816"/>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22" name="Rectangle 18"/>
          <p:cNvSpPr>
            <a:spLocks noChangeArrowheads="1"/>
          </p:cNvSpPr>
          <p:nvPr/>
        </p:nvSpPr>
        <p:spPr bwMode="auto">
          <a:xfrm>
            <a:off x="6746875" y="3955816"/>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23" name="Rectangle 19"/>
          <p:cNvSpPr>
            <a:spLocks noChangeArrowheads="1"/>
          </p:cNvSpPr>
          <p:nvPr/>
        </p:nvSpPr>
        <p:spPr bwMode="auto">
          <a:xfrm>
            <a:off x="5680075" y="4489216"/>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24" name="Rectangle 20"/>
          <p:cNvSpPr>
            <a:spLocks noChangeArrowheads="1"/>
          </p:cNvSpPr>
          <p:nvPr/>
        </p:nvSpPr>
        <p:spPr bwMode="auto">
          <a:xfrm>
            <a:off x="6213475" y="4489216"/>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25" name="Rectangle 21"/>
          <p:cNvSpPr>
            <a:spLocks noChangeArrowheads="1"/>
          </p:cNvSpPr>
          <p:nvPr/>
        </p:nvSpPr>
        <p:spPr bwMode="auto">
          <a:xfrm>
            <a:off x="6746875" y="4489216"/>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26" name="Text Box 22"/>
          <p:cNvSpPr txBox="1">
            <a:spLocks noChangeArrowheads="1"/>
          </p:cNvSpPr>
          <p:nvPr/>
        </p:nvSpPr>
        <p:spPr bwMode="auto">
          <a:xfrm>
            <a:off x="1565275" y="3498616"/>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dirty="0">
                <a:latin typeface="Liberation Sans" panose="020B0604020202020204" pitchFamily="34" charset="0"/>
                <a:ea typeface="Liberation Sans" panose="020B0604020202020204" pitchFamily="34" charset="0"/>
                <a:cs typeface="Liberation Sans" panose="020B0604020202020204" pitchFamily="34" charset="0"/>
              </a:rPr>
              <a:t>1</a:t>
            </a:r>
          </a:p>
        </p:txBody>
      </p:sp>
      <p:sp>
        <p:nvSpPr>
          <p:cNvPr id="98327" name="Text Box 23"/>
          <p:cNvSpPr txBox="1">
            <a:spLocks noChangeArrowheads="1"/>
          </p:cNvSpPr>
          <p:nvPr/>
        </p:nvSpPr>
        <p:spPr bwMode="auto">
          <a:xfrm>
            <a:off x="2071100" y="3506874"/>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dirty="0">
                <a:latin typeface="Liberation Sans" panose="020B0604020202020204" pitchFamily="34" charset="0"/>
                <a:ea typeface="Liberation Sans" panose="020B0604020202020204" pitchFamily="34" charset="0"/>
                <a:cs typeface="Liberation Sans" panose="020B0604020202020204" pitchFamily="34" charset="0"/>
              </a:rPr>
              <a:t>2</a:t>
            </a:r>
          </a:p>
        </p:txBody>
      </p:sp>
      <p:sp>
        <p:nvSpPr>
          <p:cNvPr id="98328" name="Text Box 24"/>
          <p:cNvSpPr txBox="1">
            <a:spLocks noChangeArrowheads="1"/>
          </p:cNvSpPr>
          <p:nvPr/>
        </p:nvSpPr>
        <p:spPr bwMode="auto">
          <a:xfrm>
            <a:off x="2571750" y="3514491"/>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dirty="0">
                <a:latin typeface="Liberation Sans" panose="020B0604020202020204" pitchFamily="34" charset="0"/>
                <a:ea typeface="Liberation Sans" panose="020B0604020202020204" pitchFamily="34" charset="0"/>
                <a:cs typeface="Liberation Sans" panose="020B0604020202020204" pitchFamily="34" charset="0"/>
              </a:rPr>
              <a:t>3</a:t>
            </a:r>
          </a:p>
        </p:txBody>
      </p:sp>
      <p:sp>
        <p:nvSpPr>
          <p:cNvPr id="98329" name="Text Box 25"/>
          <p:cNvSpPr txBox="1">
            <a:spLocks noChangeArrowheads="1"/>
          </p:cNvSpPr>
          <p:nvPr/>
        </p:nvSpPr>
        <p:spPr bwMode="auto">
          <a:xfrm>
            <a:off x="1511033" y="3970278"/>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dirty="0">
                <a:latin typeface="Liberation Sans" panose="020B0604020202020204" pitchFamily="34" charset="0"/>
                <a:ea typeface="Liberation Sans" panose="020B0604020202020204" pitchFamily="34" charset="0"/>
                <a:cs typeface="Liberation Sans" panose="020B0604020202020204" pitchFamily="34" charset="0"/>
              </a:rPr>
              <a:t>4</a:t>
            </a:r>
          </a:p>
        </p:txBody>
      </p:sp>
      <p:sp>
        <p:nvSpPr>
          <p:cNvPr id="98330" name="Text Box 26"/>
          <p:cNvSpPr txBox="1">
            <a:spLocks noChangeArrowheads="1"/>
          </p:cNvSpPr>
          <p:nvPr/>
        </p:nvSpPr>
        <p:spPr bwMode="auto">
          <a:xfrm>
            <a:off x="2063162" y="3970115"/>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dirty="0">
                <a:latin typeface="Liberation Sans" panose="020B0604020202020204" pitchFamily="34" charset="0"/>
                <a:ea typeface="Liberation Sans" panose="020B0604020202020204" pitchFamily="34" charset="0"/>
                <a:cs typeface="Liberation Sans" panose="020B0604020202020204" pitchFamily="34" charset="0"/>
              </a:rPr>
              <a:t>5</a:t>
            </a:r>
          </a:p>
        </p:txBody>
      </p:sp>
      <p:sp>
        <p:nvSpPr>
          <p:cNvPr id="98331" name="Text Box 27"/>
          <p:cNvSpPr txBox="1">
            <a:spLocks noChangeArrowheads="1"/>
          </p:cNvSpPr>
          <p:nvPr/>
        </p:nvSpPr>
        <p:spPr bwMode="auto">
          <a:xfrm>
            <a:off x="2584156" y="3990861"/>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dirty="0">
                <a:latin typeface="Liberation Sans" panose="020B0604020202020204" pitchFamily="34" charset="0"/>
                <a:ea typeface="Liberation Sans" panose="020B0604020202020204" pitchFamily="34" charset="0"/>
                <a:cs typeface="Liberation Sans" panose="020B0604020202020204" pitchFamily="34" charset="0"/>
              </a:rPr>
              <a:t>6</a:t>
            </a:r>
          </a:p>
        </p:txBody>
      </p:sp>
      <p:sp>
        <p:nvSpPr>
          <p:cNvPr id="98332" name="Text Box 28"/>
          <p:cNvSpPr txBox="1">
            <a:spLocks noChangeArrowheads="1"/>
          </p:cNvSpPr>
          <p:nvPr/>
        </p:nvSpPr>
        <p:spPr bwMode="auto">
          <a:xfrm>
            <a:off x="1537700" y="4540958"/>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dirty="0">
                <a:latin typeface="Liberation Sans" panose="020B0604020202020204" pitchFamily="34" charset="0"/>
                <a:ea typeface="Liberation Sans" panose="020B0604020202020204" pitchFamily="34" charset="0"/>
                <a:cs typeface="Liberation Sans" panose="020B0604020202020204" pitchFamily="34" charset="0"/>
              </a:rPr>
              <a:t>7</a:t>
            </a:r>
          </a:p>
        </p:txBody>
      </p:sp>
      <p:sp>
        <p:nvSpPr>
          <p:cNvPr id="98333" name="Text Box 29"/>
          <p:cNvSpPr txBox="1">
            <a:spLocks noChangeArrowheads="1"/>
          </p:cNvSpPr>
          <p:nvPr/>
        </p:nvSpPr>
        <p:spPr bwMode="auto">
          <a:xfrm>
            <a:off x="2071100" y="457525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dirty="0">
                <a:latin typeface="Liberation Sans" panose="020B0604020202020204" pitchFamily="34" charset="0"/>
                <a:ea typeface="Liberation Sans" panose="020B0604020202020204" pitchFamily="34" charset="0"/>
                <a:cs typeface="Liberation Sans" panose="020B0604020202020204" pitchFamily="34" charset="0"/>
              </a:rPr>
              <a:t>8</a:t>
            </a:r>
          </a:p>
        </p:txBody>
      </p:sp>
      <p:sp>
        <p:nvSpPr>
          <p:cNvPr id="98334" name="Text Box 30"/>
          <p:cNvSpPr txBox="1">
            <a:spLocks noChangeArrowheads="1"/>
          </p:cNvSpPr>
          <p:nvPr/>
        </p:nvSpPr>
        <p:spPr bwMode="auto">
          <a:xfrm>
            <a:off x="2584156" y="4545076"/>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dirty="0">
                <a:latin typeface="Liberation Sans" panose="020B0604020202020204" pitchFamily="34" charset="0"/>
                <a:ea typeface="Liberation Sans" panose="020B0604020202020204" pitchFamily="34" charset="0"/>
                <a:cs typeface="Liberation Sans" panose="020B0604020202020204" pitchFamily="34" charset="0"/>
              </a:rPr>
              <a:t>9</a:t>
            </a:r>
          </a:p>
        </p:txBody>
      </p:sp>
      <p:sp>
        <p:nvSpPr>
          <p:cNvPr id="98335" name="Text Box 31"/>
          <p:cNvSpPr txBox="1">
            <a:spLocks noChangeArrowheads="1"/>
          </p:cNvSpPr>
          <p:nvPr/>
        </p:nvSpPr>
        <p:spPr bwMode="auto">
          <a:xfrm>
            <a:off x="5756275" y="3498616"/>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dirty="0">
                <a:latin typeface="Liberation Sans" panose="020B0604020202020204" pitchFamily="34" charset="0"/>
                <a:ea typeface="Liberation Sans" panose="020B0604020202020204" pitchFamily="34" charset="0"/>
                <a:cs typeface="Liberation Sans" panose="020B0604020202020204" pitchFamily="34" charset="0"/>
              </a:rPr>
              <a:t>7</a:t>
            </a:r>
          </a:p>
        </p:txBody>
      </p:sp>
      <p:sp>
        <p:nvSpPr>
          <p:cNvPr id="98336" name="Text Box 32"/>
          <p:cNvSpPr txBox="1">
            <a:spLocks noChangeArrowheads="1"/>
          </p:cNvSpPr>
          <p:nvPr/>
        </p:nvSpPr>
        <p:spPr bwMode="auto">
          <a:xfrm>
            <a:off x="6322425" y="3489686"/>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dirty="0">
                <a:latin typeface="Liberation Sans" panose="020B0604020202020204" pitchFamily="34" charset="0"/>
                <a:ea typeface="Liberation Sans" panose="020B0604020202020204" pitchFamily="34" charset="0"/>
                <a:cs typeface="Liberation Sans" panose="020B0604020202020204" pitchFamily="34" charset="0"/>
              </a:rPr>
              <a:t>8</a:t>
            </a:r>
          </a:p>
        </p:txBody>
      </p:sp>
      <p:sp>
        <p:nvSpPr>
          <p:cNvPr id="98337" name="Text Box 33"/>
          <p:cNvSpPr txBox="1">
            <a:spLocks noChangeArrowheads="1"/>
          </p:cNvSpPr>
          <p:nvPr/>
        </p:nvSpPr>
        <p:spPr bwMode="auto">
          <a:xfrm>
            <a:off x="6883400" y="3496384"/>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dirty="0">
                <a:latin typeface="Liberation Sans" panose="020B0604020202020204" pitchFamily="34" charset="0"/>
                <a:ea typeface="Liberation Sans" panose="020B0604020202020204" pitchFamily="34" charset="0"/>
                <a:cs typeface="Liberation Sans" panose="020B0604020202020204" pitchFamily="34" charset="0"/>
              </a:rPr>
              <a:t>9</a:t>
            </a:r>
          </a:p>
        </p:txBody>
      </p:sp>
      <p:sp>
        <p:nvSpPr>
          <p:cNvPr id="98338" name="Text Box 34"/>
          <p:cNvSpPr txBox="1">
            <a:spLocks noChangeArrowheads="1"/>
          </p:cNvSpPr>
          <p:nvPr/>
        </p:nvSpPr>
        <p:spPr bwMode="auto">
          <a:xfrm>
            <a:off x="5760044" y="4572733"/>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dirty="0">
                <a:latin typeface="Liberation Sans" panose="020B0604020202020204" pitchFamily="34" charset="0"/>
                <a:ea typeface="Liberation Sans" panose="020B0604020202020204" pitchFamily="34" charset="0"/>
                <a:cs typeface="Liberation Sans" panose="020B0604020202020204" pitchFamily="34" charset="0"/>
              </a:rPr>
              <a:t>1</a:t>
            </a:r>
          </a:p>
        </p:txBody>
      </p:sp>
      <p:sp>
        <p:nvSpPr>
          <p:cNvPr id="98339" name="Text Box 35"/>
          <p:cNvSpPr txBox="1">
            <a:spLocks noChangeArrowheads="1"/>
          </p:cNvSpPr>
          <p:nvPr/>
        </p:nvSpPr>
        <p:spPr bwMode="auto">
          <a:xfrm>
            <a:off x="6322425" y="4574614"/>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dirty="0">
                <a:latin typeface="Liberation Sans" panose="020B0604020202020204" pitchFamily="34" charset="0"/>
                <a:ea typeface="Liberation Sans" panose="020B0604020202020204" pitchFamily="34" charset="0"/>
                <a:cs typeface="Liberation Sans" panose="020B0604020202020204" pitchFamily="34" charset="0"/>
              </a:rPr>
              <a:t>2</a:t>
            </a:r>
          </a:p>
        </p:txBody>
      </p:sp>
      <p:sp>
        <p:nvSpPr>
          <p:cNvPr id="98340" name="Text Box 36"/>
          <p:cNvSpPr txBox="1">
            <a:spLocks noChangeArrowheads="1"/>
          </p:cNvSpPr>
          <p:nvPr/>
        </p:nvSpPr>
        <p:spPr bwMode="auto">
          <a:xfrm>
            <a:off x="6835481" y="458129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dirty="0">
                <a:latin typeface="Liberation Sans" panose="020B0604020202020204" pitchFamily="34" charset="0"/>
                <a:ea typeface="Liberation Sans" panose="020B0604020202020204" pitchFamily="34" charset="0"/>
                <a:cs typeface="Liberation Sans" panose="020B0604020202020204" pitchFamily="34" charset="0"/>
              </a:rPr>
              <a:t>3</a:t>
            </a:r>
          </a:p>
        </p:txBody>
      </p:sp>
      <p:sp>
        <p:nvSpPr>
          <p:cNvPr id="98341" name="Text Box 37"/>
          <p:cNvSpPr txBox="1">
            <a:spLocks noChangeArrowheads="1"/>
          </p:cNvSpPr>
          <p:nvPr/>
        </p:nvSpPr>
        <p:spPr bwMode="auto">
          <a:xfrm>
            <a:off x="5752665" y="4033573"/>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dirty="0">
                <a:latin typeface="Liberation Sans" panose="020B0604020202020204" pitchFamily="34" charset="0"/>
                <a:ea typeface="Liberation Sans" panose="020B0604020202020204" pitchFamily="34" charset="0"/>
                <a:cs typeface="Liberation Sans" panose="020B0604020202020204" pitchFamily="34" charset="0"/>
              </a:rPr>
              <a:t>4</a:t>
            </a:r>
          </a:p>
        </p:txBody>
      </p:sp>
      <p:sp>
        <p:nvSpPr>
          <p:cNvPr id="98342" name="Text Box 38"/>
          <p:cNvSpPr txBox="1">
            <a:spLocks noChangeArrowheads="1"/>
          </p:cNvSpPr>
          <p:nvPr/>
        </p:nvSpPr>
        <p:spPr bwMode="auto">
          <a:xfrm>
            <a:off x="6322425" y="4043027"/>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dirty="0">
                <a:latin typeface="Liberation Sans" panose="020B0604020202020204" pitchFamily="34" charset="0"/>
                <a:ea typeface="Liberation Sans" panose="020B0604020202020204" pitchFamily="34" charset="0"/>
                <a:cs typeface="Liberation Sans" panose="020B0604020202020204" pitchFamily="34" charset="0"/>
              </a:rPr>
              <a:t>5</a:t>
            </a:r>
          </a:p>
        </p:txBody>
      </p:sp>
      <p:sp>
        <p:nvSpPr>
          <p:cNvPr id="98343" name="Text Box 39"/>
          <p:cNvSpPr txBox="1">
            <a:spLocks noChangeArrowheads="1"/>
          </p:cNvSpPr>
          <p:nvPr/>
        </p:nvSpPr>
        <p:spPr bwMode="auto">
          <a:xfrm>
            <a:off x="6835481" y="4047891"/>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dirty="0">
                <a:latin typeface="Liberation Sans" panose="020B0604020202020204" pitchFamily="34" charset="0"/>
                <a:ea typeface="Liberation Sans" panose="020B0604020202020204" pitchFamily="34" charset="0"/>
                <a:cs typeface="Liberation Sans" panose="020B0604020202020204" pitchFamily="34" charset="0"/>
              </a:rPr>
              <a:t>6</a:t>
            </a:r>
          </a:p>
        </p:txBody>
      </p:sp>
      <p:sp>
        <p:nvSpPr>
          <p:cNvPr id="98344" name="Rectangle 40"/>
          <p:cNvSpPr>
            <a:spLocks noChangeArrowheads="1"/>
          </p:cNvSpPr>
          <p:nvPr/>
        </p:nvSpPr>
        <p:spPr bwMode="auto">
          <a:xfrm>
            <a:off x="1962150" y="5038491"/>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45" name="Text Box 41"/>
          <p:cNvSpPr txBox="1">
            <a:spLocks noChangeArrowheads="1"/>
          </p:cNvSpPr>
          <p:nvPr/>
        </p:nvSpPr>
        <p:spPr bwMode="auto">
          <a:xfrm>
            <a:off x="2098675" y="5140388"/>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dirty="0">
                <a:latin typeface="Liberation Sans" panose="020B0604020202020204" pitchFamily="34" charset="0"/>
                <a:ea typeface="Liberation Sans" panose="020B0604020202020204" pitchFamily="34" charset="0"/>
                <a:cs typeface="Liberation Sans" panose="020B0604020202020204" pitchFamily="34" charset="0"/>
              </a:rPr>
              <a:t>0</a:t>
            </a:r>
          </a:p>
        </p:txBody>
      </p:sp>
      <p:sp>
        <p:nvSpPr>
          <p:cNvPr id="98346" name="Rectangle 42"/>
          <p:cNvSpPr>
            <a:spLocks noChangeArrowheads="1"/>
          </p:cNvSpPr>
          <p:nvPr/>
        </p:nvSpPr>
        <p:spPr bwMode="auto">
          <a:xfrm>
            <a:off x="5680075" y="5022616"/>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47" name="Text Box 43"/>
          <p:cNvSpPr txBox="1">
            <a:spLocks noChangeArrowheads="1"/>
          </p:cNvSpPr>
          <p:nvPr/>
        </p:nvSpPr>
        <p:spPr bwMode="auto">
          <a:xfrm>
            <a:off x="5816600" y="5006741"/>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dirty="0">
                <a:latin typeface="Liberation Sans" panose="020B0604020202020204" pitchFamily="34" charset="0"/>
                <a:ea typeface="Liberation Sans" panose="020B0604020202020204" pitchFamily="34" charset="0"/>
                <a:cs typeface="Liberation Sans" panose="020B0604020202020204" pitchFamily="34" charset="0"/>
              </a:rPr>
              <a:t>0</a:t>
            </a:r>
          </a:p>
        </p:txBody>
      </p:sp>
      <p:sp>
        <p:nvSpPr>
          <p:cNvPr id="98348" name="Text Box 44"/>
          <p:cNvSpPr txBox="1">
            <a:spLocks noChangeArrowheads="1"/>
          </p:cNvSpPr>
          <p:nvPr/>
        </p:nvSpPr>
        <p:spPr bwMode="auto">
          <a:xfrm>
            <a:off x="628650" y="2763539"/>
            <a:ext cx="33153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sz="2000" baseline="0" dirty="0">
                <a:latin typeface="+mn-lt"/>
                <a:ea typeface="Liberation Sans" panose="020B0604020202020204" pitchFamily="34" charset="0"/>
                <a:cs typeface="Liberation Sans" panose="020B0604020202020204" pitchFamily="34" charset="0"/>
              </a:rPr>
              <a:t>(a) phones, remote controls</a:t>
            </a:r>
          </a:p>
        </p:txBody>
      </p:sp>
      <p:sp>
        <p:nvSpPr>
          <p:cNvPr id="98349" name="Text Box 45"/>
          <p:cNvSpPr txBox="1">
            <a:spLocks noChangeArrowheads="1"/>
          </p:cNvSpPr>
          <p:nvPr/>
        </p:nvSpPr>
        <p:spPr bwMode="auto">
          <a:xfrm>
            <a:off x="5181600" y="33528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endParaRPr lang="en-GB" baseline="0"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50" name="Text Box 46"/>
          <p:cNvSpPr txBox="1">
            <a:spLocks noChangeArrowheads="1"/>
          </p:cNvSpPr>
          <p:nvPr/>
        </p:nvSpPr>
        <p:spPr bwMode="auto">
          <a:xfrm>
            <a:off x="4571335" y="2765920"/>
            <a:ext cx="40286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sz="2000" baseline="0" dirty="0">
                <a:latin typeface="+mn-lt"/>
                <a:ea typeface="Liberation Sans" panose="020B0604020202020204" pitchFamily="34" charset="0"/>
                <a:cs typeface="Liberation Sans" panose="020B0604020202020204" pitchFamily="34" charset="0"/>
              </a:rPr>
              <a:t>(b) calculators, computer keypads</a:t>
            </a:r>
          </a:p>
        </p:txBody>
      </p:sp>
    </p:spTree>
    <p:extLst>
      <p:ext uri="{BB962C8B-B14F-4D97-AF65-F5344CB8AC3E}">
        <p14:creationId xmlns:p14="http://schemas.microsoft.com/office/powerpoint/2010/main" val="3451152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2CD5E1-B870-FD1A-3122-2A9E3DD1F73F}"/>
              </a:ext>
            </a:extLst>
          </p:cNvPr>
          <p:cNvSpPr>
            <a:spLocks noGrp="1"/>
          </p:cNvSpPr>
          <p:nvPr>
            <p:ph type="title"/>
          </p:nvPr>
        </p:nvSpPr>
        <p:spPr/>
        <p:txBody>
          <a:bodyPr/>
          <a:lstStyle/>
          <a:p>
            <a:pPr algn="ctr"/>
            <a:r>
              <a:rPr lang="en-IN" b="1" i="0" dirty="0">
                <a:solidFill>
                  <a:srgbClr val="000000"/>
                </a:solidFill>
                <a:effectLst/>
                <a:latin typeface="Times New Roman" panose="02020603050405020304" pitchFamily="18" charset="0"/>
              </a:rPr>
              <a:t>Opening the file drawer</a:t>
            </a:r>
            <a:br>
              <a:rPr lang="en-IN" b="1" i="0" dirty="0">
                <a:solidFill>
                  <a:srgbClr val="000000"/>
                </a:solidFill>
                <a:effectLst/>
                <a:latin typeface="Times New Roman" panose="02020603050405020304" pitchFamily="18" charset="0"/>
              </a:rPr>
            </a:br>
            <a:endParaRPr lang="en-IN" dirty="0"/>
          </a:p>
        </p:txBody>
      </p:sp>
      <p:pic>
        <p:nvPicPr>
          <p:cNvPr id="66562" name="Picture 2" descr="File">
            <a:extLst>
              <a:ext uri="{FF2B5EF4-FFF2-40B4-BE49-F238E27FC236}">
                <a16:creationId xmlns:a16="http://schemas.microsoft.com/office/drawing/2014/main" xmlns="" id="{9FEDB85A-6442-0C85-9341-EC332E12796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9592" y="1268760"/>
            <a:ext cx="2603500" cy="3467100"/>
          </a:xfrm>
          <a:prstGeom prst="rect">
            <a:avLst/>
          </a:prstGeom>
          <a:noFill/>
          <a:extLst>
            <a:ext uri="{909E8E84-426E-40DD-AFC4-6F175D3DCCD1}">
              <a14:hiddenFill xmlns:a14="http://schemas.microsoft.com/office/drawing/2010/main">
                <a:solidFill>
                  <a:srgbClr val="FFFFFF"/>
                </a:solidFill>
              </a14:hiddenFill>
            </a:ext>
          </a:extLst>
        </p:spPr>
      </p:pic>
      <p:pic>
        <p:nvPicPr>
          <p:cNvPr id="66564" name="Picture 4" descr="File">
            <a:extLst>
              <a:ext uri="{FF2B5EF4-FFF2-40B4-BE49-F238E27FC236}">
                <a16:creationId xmlns:a16="http://schemas.microsoft.com/office/drawing/2014/main" xmlns="" id="{B43AAC4F-E2AB-AE3F-23E4-829082BA49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1196752"/>
            <a:ext cx="2304256" cy="34670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xmlns="" id="{A83D5447-68DA-5259-4938-92B6B74061F0}"/>
              </a:ext>
            </a:extLst>
          </p:cNvPr>
          <p:cNvSpPr txBox="1"/>
          <p:nvPr/>
        </p:nvSpPr>
        <p:spPr>
          <a:xfrm>
            <a:off x="628650" y="4735860"/>
            <a:ext cx="8515350" cy="2585323"/>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rgbClr val="000000"/>
                </a:solidFill>
                <a:latin typeface="Times New Roman" panose="02020603050405020304" pitchFamily="18" charset="0"/>
              </a:rPr>
              <a:t>T</a:t>
            </a:r>
            <a:r>
              <a:rPr lang="en-US" sz="2400" b="0" i="0" dirty="0">
                <a:solidFill>
                  <a:srgbClr val="000000"/>
                </a:solidFill>
                <a:effectLst/>
                <a:latin typeface="Times New Roman" panose="02020603050405020304" pitchFamily="18" charset="0"/>
              </a:rPr>
              <a:t>he handle on the top </a:t>
            </a:r>
            <a:r>
              <a:rPr lang="en-US" sz="2400" b="1" i="0" dirty="0">
                <a:solidFill>
                  <a:srgbClr val="000000"/>
                </a:solidFill>
                <a:effectLst/>
                <a:latin typeface="Times New Roman" panose="02020603050405020304" pitchFamily="18" charset="0"/>
              </a:rPr>
              <a:t>doesn't</a:t>
            </a:r>
            <a:r>
              <a:rPr lang="en-US" sz="2400" b="0" i="0" dirty="0">
                <a:solidFill>
                  <a:srgbClr val="000000"/>
                </a:solidFill>
                <a:effectLst/>
                <a:latin typeface="Times New Roman" panose="02020603050405020304" pitchFamily="18" charset="0"/>
              </a:rPr>
              <a:t> open the top file drawer. </a:t>
            </a:r>
          </a:p>
          <a:p>
            <a:pPr marL="285750" indent="-285750">
              <a:buFont typeface="Arial" panose="020B0604020202020204" pitchFamily="34" charset="0"/>
              <a:buChar char="•"/>
            </a:pPr>
            <a:r>
              <a:rPr lang="en-US" sz="2400" b="0" i="0" dirty="0">
                <a:solidFill>
                  <a:srgbClr val="000000"/>
                </a:solidFill>
                <a:effectLst/>
                <a:latin typeface="Times New Roman" panose="02020603050405020304" pitchFamily="18" charset="0"/>
              </a:rPr>
              <a:t>Instead, it pulls the whole file cabinet out from under the table.</a:t>
            </a:r>
          </a:p>
          <a:p>
            <a:pPr marL="285750" indent="-285750">
              <a:buFont typeface="Arial" panose="020B0604020202020204" pitchFamily="34" charset="0"/>
              <a:buChar char="•"/>
            </a:pPr>
            <a:r>
              <a:rPr lang="en-US" sz="2400" dirty="0">
                <a:solidFill>
                  <a:srgbClr val="000000"/>
                </a:solidFill>
                <a:latin typeface="Times New Roman" panose="02020603050405020304" pitchFamily="18" charset="0"/>
              </a:rPr>
              <a:t>T</a:t>
            </a:r>
            <a:r>
              <a:rPr lang="en-US" sz="2400" b="0" i="0" dirty="0">
                <a:solidFill>
                  <a:srgbClr val="000000"/>
                </a:solidFill>
                <a:effectLst/>
                <a:latin typeface="Times New Roman" panose="02020603050405020304" pitchFamily="18" charset="0"/>
              </a:rPr>
              <a:t>he handle to move the cabinet is very close to the top drawer.</a:t>
            </a:r>
          </a:p>
          <a:p>
            <a:pPr marL="285750" indent="-285750">
              <a:buFont typeface="Arial" panose="020B0604020202020204" pitchFamily="34" charset="0"/>
              <a:buChar char="•"/>
            </a:pPr>
            <a:r>
              <a:rPr lang="en-US" sz="2400" dirty="0">
                <a:solidFill>
                  <a:srgbClr val="000000"/>
                </a:solidFill>
                <a:latin typeface="Times New Roman" panose="02020603050405020304" pitchFamily="18" charset="0"/>
              </a:rPr>
              <a:t>I</a:t>
            </a:r>
            <a:r>
              <a:rPr lang="en-US" sz="2400" b="0" i="0" dirty="0">
                <a:solidFill>
                  <a:srgbClr val="000000"/>
                </a:solidFill>
                <a:effectLst/>
                <a:latin typeface="Times New Roman" panose="02020603050405020304" pitchFamily="18" charset="0"/>
              </a:rPr>
              <a:t>t is easy to mistake the top handle as the handle for the top drawer. </a:t>
            </a:r>
          </a:p>
          <a:p>
            <a:pPr marL="285750" indent="-285750">
              <a:buFont typeface="Arial" panose="020B0604020202020204" pitchFamily="34" charset="0"/>
              <a:buChar char="•"/>
            </a:pPr>
            <a:endParaRPr lang="en-US" sz="2400" b="0" i="0" dirty="0">
              <a:solidFill>
                <a:srgbClr val="000000"/>
              </a:solidFill>
              <a:effectLst/>
              <a:latin typeface="Times New Roman" panose="02020603050405020304" pitchFamily="18" charset="0"/>
            </a:endParaRPr>
          </a:p>
          <a:p>
            <a:endParaRPr lang="en-IN" dirty="0"/>
          </a:p>
        </p:txBody>
      </p:sp>
    </p:spTree>
    <p:extLst>
      <p:ext uri="{BB962C8B-B14F-4D97-AF65-F5344CB8AC3E}">
        <p14:creationId xmlns:p14="http://schemas.microsoft.com/office/powerpoint/2010/main" val="30329142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algn="ctr"/>
            <a:r>
              <a:rPr lang="en-GB" dirty="0"/>
              <a:t>Affordances: to give a clue</a:t>
            </a:r>
          </a:p>
        </p:txBody>
      </p:sp>
      <p:sp>
        <p:nvSpPr>
          <p:cNvPr id="100355" name="Rectangle 3"/>
          <p:cNvSpPr>
            <a:spLocks noGrp="1" noChangeArrowheads="1"/>
          </p:cNvSpPr>
          <p:nvPr>
            <p:ph idx="1"/>
          </p:nvPr>
        </p:nvSpPr>
        <p:spPr/>
        <p:txBody>
          <a:bodyPr/>
          <a:lstStyle/>
          <a:p>
            <a:pPr>
              <a:lnSpc>
                <a:spcPct val="90000"/>
              </a:lnSpc>
            </a:pPr>
            <a:r>
              <a:rPr lang="en-GB" dirty="0"/>
              <a:t>R</a:t>
            </a:r>
            <a:r>
              <a:rPr lang="en-GB" sz="2400" dirty="0"/>
              <a:t>efers to an attribute of an object that allows people to know how to use it. </a:t>
            </a:r>
            <a:r>
              <a:rPr lang="en-GB" sz="2000" dirty="0"/>
              <a:t>(For example, a mouse button invites pushing, a door handle affords pulling)</a:t>
            </a:r>
          </a:p>
          <a:p>
            <a:pPr lvl="1">
              <a:lnSpc>
                <a:spcPct val="90000"/>
              </a:lnSpc>
            </a:pPr>
            <a:endParaRPr lang="en-GB" sz="800" dirty="0"/>
          </a:p>
          <a:p>
            <a:pPr lvl="1">
              <a:lnSpc>
                <a:spcPct val="90000"/>
              </a:lnSpc>
            </a:pPr>
            <a:endParaRPr lang="en-GB" sz="800" dirty="0"/>
          </a:p>
          <a:p>
            <a:pPr>
              <a:lnSpc>
                <a:spcPct val="90000"/>
              </a:lnSpc>
            </a:pPr>
            <a:r>
              <a:rPr lang="en-GB" sz="2400" dirty="0"/>
              <a:t>Norman (1988) used the term to discuss the design of everyday objects</a:t>
            </a:r>
          </a:p>
          <a:p>
            <a:pPr>
              <a:lnSpc>
                <a:spcPct val="90000"/>
              </a:lnSpc>
            </a:pPr>
            <a:endParaRPr lang="en-GB" sz="800" dirty="0"/>
          </a:p>
          <a:p>
            <a:pPr>
              <a:lnSpc>
                <a:spcPct val="90000"/>
              </a:lnSpc>
            </a:pPr>
            <a:endParaRPr lang="en-GB" sz="800" dirty="0"/>
          </a:p>
          <a:p>
            <a:r>
              <a:rPr lang="en-GB" dirty="0"/>
              <a:t>H</a:t>
            </a:r>
            <a:r>
              <a:rPr lang="en-GB" sz="2400" dirty="0"/>
              <a:t>as since been popularized in interaction design to discuss how to design interface </a:t>
            </a:r>
            <a:r>
              <a:rPr lang="en-GB" dirty="0"/>
              <a:t>objects </a:t>
            </a:r>
            <a:r>
              <a:rPr lang="en-GB" sz="2000" dirty="0"/>
              <a:t>(for example, scrollbars to enable moving up and down; icons to click on)</a:t>
            </a:r>
          </a:p>
        </p:txBody>
      </p:sp>
    </p:spTree>
    <p:extLst>
      <p:ext uri="{BB962C8B-B14F-4D97-AF65-F5344CB8AC3E}">
        <p14:creationId xmlns:p14="http://schemas.microsoft.com/office/powerpoint/2010/main" val="38627035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685800" y="609600"/>
            <a:ext cx="8001000" cy="1143000"/>
          </a:xfrm>
        </p:spPr>
        <p:txBody>
          <a:bodyPr>
            <a:normAutofit/>
          </a:bodyPr>
          <a:lstStyle/>
          <a:p>
            <a:r>
              <a:rPr lang="en-GB" sz="3600" dirty="0"/>
              <a:t>What does “affordance” have to offer interaction design?</a:t>
            </a:r>
          </a:p>
        </p:txBody>
      </p:sp>
      <p:sp>
        <p:nvSpPr>
          <p:cNvPr id="102403" name="Rectangle 3"/>
          <p:cNvSpPr>
            <a:spLocks noGrp="1" noChangeArrowheads="1"/>
          </p:cNvSpPr>
          <p:nvPr>
            <p:ph idx="1"/>
          </p:nvPr>
        </p:nvSpPr>
        <p:spPr>
          <a:xfrm>
            <a:off x="685800" y="2133600"/>
            <a:ext cx="7772400" cy="4114800"/>
          </a:xfrm>
        </p:spPr>
        <p:txBody>
          <a:bodyPr>
            <a:normAutofit/>
          </a:bodyPr>
          <a:lstStyle/>
          <a:p>
            <a:pPr marL="228600" indent="-228600"/>
            <a:r>
              <a:rPr lang="en-GB" dirty="0"/>
              <a:t>Interfaces are virtual and do not have affordances like physical objects</a:t>
            </a:r>
          </a:p>
          <a:p>
            <a:pPr marL="228600" indent="-228600"/>
            <a:r>
              <a:rPr lang="en-GB" dirty="0"/>
              <a:t>Norman argues that it does not make sense to talk about interfaces in terms of ‘real’ affordances </a:t>
            </a:r>
          </a:p>
          <a:p>
            <a:pPr marL="228600" indent="-228600"/>
            <a:r>
              <a:rPr lang="en-GB" dirty="0"/>
              <a:t>Instead, interfaces are better conceptualized as ‘perceived’ affordances:</a:t>
            </a:r>
          </a:p>
          <a:p>
            <a:pPr lvl="2">
              <a:spcBef>
                <a:spcPts val="1200"/>
              </a:spcBef>
            </a:pPr>
            <a:r>
              <a:rPr lang="en-GB" sz="2000" dirty="0"/>
              <a:t>Learned conventions of arbitrary mappings between action and effect at the interface</a:t>
            </a:r>
          </a:p>
        </p:txBody>
      </p:sp>
    </p:spTree>
    <p:extLst>
      <p:ext uri="{BB962C8B-B14F-4D97-AF65-F5344CB8AC3E}">
        <p14:creationId xmlns:p14="http://schemas.microsoft.com/office/powerpoint/2010/main" val="28394751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xmlns="" id="{02723881-6A0B-880B-75B3-CD0724E7D716}"/>
              </a:ext>
            </a:extLst>
          </p:cNvPr>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r>
              <a:rPr lang="en-GB" altLang="en-US" dirty="0"/>
              <a:t>Bringing cognitive psychology knowledge to HCI</a:t>
            </a:r>
          </a:p>
        </p:txBody>
      </p:sp>
      <p:sp>
        <p:nvSpPr>
          <p:cNvPr id="32771" name="Rectangle 3">
            <a:extLst>
              <a:ext uri="{FF2B5EF4-FFF2-40B4-BE49-F238E27FC236}">
                <a16:creationId xmlns:a16="http://schemas.microsoft.com/office/drawing/2014/main" xmlns="" id="{5164381B-B2C4-471F-DF7A-FA31D2EEE412}"/>
              </a:ext>
            </a:extLst>
          </p:cNvPr>
          <p:cNvSpPr>
            <a:spLocks noGrp="1" noChangeArrowheads="1"/>
          </p:cNvSpPr>
          <p:nvPr>
            <p:ph type="body" idx="1"/>
          </p:nvPr>
        </p:nvSpPr>
        <p:spPr>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endParaRPr lang="en-GB" altLang="en-US"/>
          </a:p>
        </p:txBody>
      </p:sp>
      <p:pic>
        <p:nvPicPr>
          <p:cNvPr id="32773" name="Picture 5">
            <a:extLst>
              <a:ext uri="{FF2B5EF4-FFF2-40B4-BE49-F238E27FC236}">
                <a16:creationId xmlns:a16="http://schemas.microsoft.com/office/drawing/2014/main" xmlns="" id="{5AE9F323-ACC6-E3CE-52C1-C47AFCEC45C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4761" t="9108" r="3667" b="7416"/>
          <a:stretch>
            <a:fillRect/>
          </a:stretch>
        </p:blipFill>
        <p:spPr bwMode="auto">
          <a:xfrm>
            <a:off x="467544" y="1825625"/>
            <a:ext cx="8366125" cy="39596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xmlns="" id="{93990863-2E52-60DD-317B-8B3E89592187}"/>
              </a:ext>
            </a:extLst>
          </p:cNvPr>
          <p:cNvSpPr>
            <a:spLocks noGrp="1" noChangeArrowheads="1"/>
          </p:cNvSpPr>
          <p:nvPr>
            <p:ph type="title"/>
          </p:nvPr>
        </p:nvSpPr>
        <p:spPr>
          <a:xfrm>
            <a:off x="685800" y="304800"/>
            <a:ext cx="7772400" cy="1143000"/>
          </a:xfrm>
        </p:spPr>
        <p:txBody>
          <a:bodyPr/>
          <a:lstStyle/>
          <a:p>
            <a:r>
              <a:rPr lang="en-GB" altLang="en-US"/>
              <a:t>Core cognitive aspects </a:t>
            </a:r>
          </a:p>
        </p:txBody>
      </p:sp>
      <p:sp>
        <p:nvSpPr>
          <p:cNvPr id="46083" name="Rectangle 3">
            <a:extLst>
              <a:ext uri="{FF2B5EF4-FFF2-40B4-BE49-F238E27FC236}">
                <a16:creationId xmlns:a16="http://schemas.microsoft.com/office/drawing/2014/main" xmlns="" id="{25E32905-A5EE-3144-15C4-2FCED1A10B84}"/>
              </a:ext>
            </a:extLst>
          </p:cNvPr>
          <p:cNvSpPr>
            <a:spLocks noGrp="1" noChangeArrowheads="1"/>
          </p:cNvSpPr>
          <p:nvPr>
            <p:ph type="body" idx="1"/>
          </p:nvPr>
        </p:nvSpPr>
        <p:spPr>
          <a:xfrm>
            <a:off x="457200" y="1371600"/>
            <a:ext cx="8229600" cy="4800600"/>
          </a:xfrm>
        </p:spPr>
        <p:txBody>
          <a:bodyPr/>
          <a:lstStyle/>
          <a:p>
            <a:r>
              <a:rPr lang="en-GB" altLang="en-US" sz="2800"/>
              <a:t>Attention</a:t>
            </a:r>
          </a:p>
          <a:p>
            <a:endParaRPr lang="en-GB" altLang="en-US" sz="800"/>
          </a:p>
          <a:p>
            <a:r>
              <a:rPr lang="en-GB" altLang="en-US" sz="2800"/>
              <a:t>Perception and recognition</a:t>
            </a:r>
          </a:p>
          <a:p>
            <a:endParaRPr lang="en-GB" altLang="en-US" sz="800"/>
          </a:p>
          <a:p>
            <a:r>
              <a:rPr lang="en-GB" altLang="en-US" sz="2800"/>
              <a:t>Memory</a:t>
            </a:r>
          </a:p>
          <a:p>
            <a:endParaRPr lang="en-GB" altLang="en-US" sz="800"/>
          </a:p>
          <a:p>
            <a:r>
              <a:rPr lang="en-GB" altLang="en-US" sz="2800"/>
              <a:t>Reading, speaking and listening</a:t>
            </a:r>
          </a:p>
          <a:p>
            <a:endParaRPr lang="en-GB" altLang="en-US" sz="800"/>
          </a:p>
          <a:p>
            <a:r>
              <a:rPr lang="en-GB" altLang="en-US" sz="2800"/>
              <a:t>Problem-solving, planning, reasoning and decision-making, learning</a:t>
            </a:r>
          </a:p>
          <a:p>
            <a:endParaRPr lang="en-GB" altLang="en-US" sz="800"/>
          </a:p>
          <a:p>
            <a:r>
              <a:rPr lang="en-GB" altLang="en-US" sz="2800"/>
              <a:t>Here we focus on attention, perception &amp; recognition, &amp; memory</a:t>
            </a:r>
          </a:p>
          <a:p>
            <a:pPr>
              <a:buFontTx/>
              <a:buNone/>
            </a:pPr>
            <a:endParaRPr lang="en-GB" altLang="en-US" sz="28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xmlns="" id="{D14B71E9-A19E-36FC-C771-16F5DF7A6B26}"/>
              </a:ext>
            </a:extLst>
          </p:cNvPr>
          <p:cNvSpPr>
            <a:spLocks noGrp="1" noChangeArrowheads="1"/>
          </p:cNvSpPr>
          <p:nvPr>
            <p:ph type="title"/>
          </p:nvPr>
        </p:nvSpPr>
        <p:spPr>
          <a:xfrm>
            <a:off x="685800" y="381000"/>
            <a:ext cx="7772400" cy="1143000"/>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r>
              <a:rPr lang="en-GB" altLang="en-US"/>
              <a:t>Attention </a:t>
            </a:r>
          </a:p>
        </p:txBody>
      </p:sp>
      <p:sp>
        <p:nvSpPr>
          <p:cNvPr id="33795" name="Rectangle 3">
            <a:extLst>
              <a:ext uri="{FF2B5EF4-FFF2-40B4-BE49-F238E27FC236}">
                <a16:creationId xmlns:a16="http://schemas.microsoft.com/office/drawing/2014/main" xmlns="" id="{2EB747C7-CFB2-8502-6751-0511C1B10251}"/>
              </a:ext>
            </a:extLst>
          </p:cNvPr>
          <p:cNvSpPr>
            <a:spLocks noGrp="1" noChangeArrowheads="1"/>
          </p:cNvSpPr>
          <p:nvPr>
            <p:ph type="body" idx="1"/>
          </p:nvPr>
        </p:nvSpPr>
        <p:spPr>
          <a:xfrm>
            <a:off x="762000" y="1752600"/>
            <a:ext cx="7772400" cy="4114800"/>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a:lnSpc>
                <a:spcPct val="90000"/>
              </a:lnSpc>
            </a:pPr>
            <a:r>
              <a:rPr lang="en-GB" altLang="en-US" sz="2400" dirty="0"/>
              <a:t>Selecting things to concentrate on from the mass around us, at a point in time</a:t>
            </a:r>
          </a:p>
          <a:p>
            <a:pPr>
              <a:lnSpc>
                <a:spcPct val="90000"/>
              </a:lnSpc>
            </a:pPr>
            <a:endParaRPr lang="en-GB" altLang="en-US" sz="800" dirty="0"/>
          </a:p>
          <a:p>
            <a:pPr>
              <a:lnSpc>
                <a:spcPct val="90000"/>
              </a:lnSpc>
            </a:pPr>
            <a:endParaRPr lang="en-GB" altLang="en-US" sz="800" dirty="0"/>
          </a:p>
          <a:p>
            <a:pPr>
              <a:lnSpc>
                <a:spcPct val="90000"/>
              </a:lnSpc>
            </a:pPr>
            <a:r>
              <a:rPr lang="en-GB" altLang="en-US" sz="2400" dirty="0"/>
              <a:t>Information at the interface should be structured to capture users’ attention, e.g. use perceptual boundaries (windows), </a:t>
            </a:r>
            <a:r>
              <a:rPr lang="en-GB" altLang="en-US" sz="2400" dirty="0">
                <a:solidFill>
                  <a:srgbClr val="EF1F1D"/>
                </a:solidFill>
              </a:rPr>
              <a:t>colour</a:t>
            </a:r>
            <a:r>
              <a:rPr lang="en-GB" altLang="en-US" sz="2400" dirty="0"/>
              <a:t>,  sound and flashing lights </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xmlns="" id="{430B78F9-FF9F-A008-8D93-886B6601FF04}"/>
              </a:ext>
            </a:extLst>
          </p:cNvPr>
          <p:cNvSpPr>
            <a:spLocks noGrp="1" noChangeArrowheads="1"/>
          </p:cNvSpPr>
          <p:nvPr>
            <p:ph type="title"/>
          </p:nvPr>
        </p:nvSpPr>
        <p:spPr>
          <a:xfrm>
            <a:off x="381000" y="609600"/>
            <a:ext cx="8458200" cy="1143000"/>
          </a:xfrm>
        </p:spPr>
        <p:txBody>
          <a:bodyPr/>
          <a:lstStyle/>
          <a:p>
            <a:r>
              <a:rPr lang="en-GB" altLang="en-US"/>
              <a:t>Design implications for attention</a:t>
            </a:r>
          </a:p>
        </p:txBody>
      </p:sp>
      <p:sp>
        <p:nvSpPr>
          <p:cNvPr id="91139" name="Rectangle 3">
            <a:extLst>
              <a:ext uri="{FF2B5EF4-FFF2-40B4-BE49-F238E27FC236}">
                <a16:creationId xmlns:a16="http://schemas.microsoft.com/office/drawing/2014/main" xmlns="" id="{5885DC21-B35A-4AFC-DC33-46D0C1B607AC}"/>
              </a:ext>
            </a:extLst>
          </p:cNvPr>
          <p:cNvSpPr>
            <a:spLocks noGrp="1" noChangeArrowheads="1"/>
          </p:cNvSpPr>
          <p:nvPr>
            <p:ph type="body" idx="1"/>
          </p:nvPr>
        </p:nvSpPr>
        <p:spPr/>
        <p:txBody>
          <a:bodyPr/>
          <a:lstStyle/>
          <a:p>
            <a:r>
              <a:rPr lang="en-GB" altLang="en-US" sz="2400"/>
              <a:t>Make information salient when it needs attending to</a:t>
            </a:r>
          </a:p>
          <a:p>
            <a:endParaRPr lang="en-GB" altLang="en-US" sz="800"/>
          </a:p>
          <a:p>
            <a:r>
              <a:rPr lang="en-GB" altLang="en-US" sz="2400"/>
              <a:t>Use techniques that make things stand out like colour, ordering, spacing, underlining, sequencing and animation</a:t>
            </a:r>
          </a:p>
          <a:p>
            <a:endParaRPr lang="en-GB" altLang="en-US" sz="800"/>
          </a:p>
          <a:p>
            <a:r>
              <a:rPr lang="en-GB" altLang="en-US" sz="2400"/>
              <a:t>Avoid cluttering the interface - follow the google.com example of crisp, simple design</a:t>
            </a:r>
          </a:p>
          <a:p>
            <a:endParaRPr lang="en-GB" altLang="en-US" sz="800"/>
          </a:p>
          <a:p>
            <a:r>
              <a:rPr lang="en-GB" altLang="en-US" sz="2400"/>
              <a:t>Avoid using too much because the software allows it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xmlns="" id="{95F45132-BA48-3320-702A-B272A6618B02}"/>
              </a:ext>
            </a:extLst>
          </p:cNvPr>
          <p:cNvSpPr>
            <a:spLocks noGrp="1" noChangeArrowheads="1"/>
          </p:cNvSpPr>
          <p:nvPr>
            <p:ph type="title"/>
          </p:nvPr>
        </p:nvSpPr>
        <p:spPr>
          <a:xfrm>
            <a:off x="457200" y="228600"/>
            <a:ext cx="8305800" cy="1676400"/>
          </a:xfrm>
        </p:spPr>
        <p:txBody>
          <a:bodyPr/>
          <a:lstStyle/>
          <a:p>
            <a:r>
              <a:rPr lang="en-GB" altLang="en-US"/>
              <a:t>An example of over-use of graphics</a:t>
            </a:r>
          </a:p>
        </p:txBody>
      </p:sp>
      <p:sp>
        <p:nvSpPr>
          <p:cNvPr id="92163" name="Rectangle 3">
            <a:extLst>
              <a:ext uri="{FF2B5EF4-FFF2-40B4-BE49-F238E27FC236}">
                <a16:creationId xmlns:a16="http://schemas.microsoft.com/office/drawing/2014/main" xmlns="" id="{5F1A9466-98D3-9A6C-2EC3-1029E236F5D9}"/>
              </a:ext>
            </a:extLst>
          </p:cNvPr>
          <p:cNvSpPr>
            <a:spLocks noGrp="1" noChangeArrowheads="1"/>
          </p:cNvSpPr>
          <p:nvPr>
            <p:ph type="body" idx="1"/>
          </p:nvPr>
        </p:nvSpPr>
        <p:spPr/>
        <p:txBody>
          <a:bodyPr/>
          <a:lstStyle/>
          <a:p>
            <a:endParaRPr lang="en-GB" altLang="en-US"/>
          </a:p>
        </p:txBody>
      </p:sp>
      <p:pic>
        <p:nvPicPr>
          <p:cNvPr id="92164" name="Picture 4">
            <a:extLst>
              <a:ext uri="{FF2B5EF4-FFF2-40B4-BE49-F238E27FC236}">
                <a16:creationId xmlns:a16="http://schemas.microsoft.com/office/drawing/2014/main" xmlns="" id="{1230E285-4F1F-268F-03CB-FFA690CB7E8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0200" y="1828800"/>
            <a:ext cx="594360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xmlns="" id="{D1974DF7-C0E9-0E22-BBBC-C1DE86DD5783}"/>
              </a:ext>
            </a:extLst>
          </p:cNvPr>
          <p:cNvSpPr>
            <a:spLocks noGrp="1" noChangeArrowheads="1"/>
          </p:cNvSpPr>
          <p:nvPr>
            <p:ph type="title"/>
          </p:nvPr>
        </p:nvSpPr>
        <p:spPr/>
        <p:txBody>
          <a:bodyPr/>
          <a:lstStyle/>
          <a:p>
            <a:r>
              <a:rPr lang="en-GB" altLang="en-US"/>
              <a:t>Perception and recognition</a:t>
            </a:r>
          </a:p>
        </p:txBody>
      </p:sp>
      <p:sp>
        <p:nvSpPr>
          <p:cNvPr id="47107" name="Rectangle 3">
            <a:extLst>
              <a:ext uri="{FF2B5EF4-FFF2-40B4-BE49-F238E27FC236}">
                <a16:creationId xmlns:a16="http://schemas.microsoft.com/office/drawing/2014/main" xmlns="" id="{D789B2DA-E274-7C94-4E84-0500836C5DCF}"/>
              </a:ext>
            </a:extLst>
          </p:cNvPr>
          <p:cNvSpPr>
            <a:spLocks noGrp="1" noChangeArrowheads="1"/>
          </p:cNvSpPr>
          <p:nvPr>
            <p:ph type="body" idx="1"/>
          </p:nvPr>
        </p:nvSpPr>
        <p:spPr>
          <a:xfrm>
            <a:off x="685800" y="1905000"/>
            <a:ext cx="7772400" cy="4114800"/>
          </a:xfrm>
        </p:spPr>
        <p:txBody>
          <a:bodyPr/>
          <a:lstStyle/>
          <a:p>
            <a:r>
              <a:rPr lang="en-GB" altLang="en-US" sz="2800"/>
              <a:t>How information is acquired from the world and transformed into experiences</a:t>
            </a:r>
          </a:p>
          <a:p>
            <a:endParaRPr lang="en-GB" altLang="en-US" sz="2800"/>
          </a:p>
          <a:p>
            <a:r>
              <a:rPr lang="en-GB" altLang="en-US" sz="2800"/>
              <a:t>Obvious implication is to design representations that are readily perceivable, e.g.</a:t>
            </a:r>
          </a:p>
          <a:p>
            <a:pPr lvl="1"/>
            <a:r>
              <a:rPr lang="en-GB" altLang="en-US" sz="2400"/>
              <a:t>Text should be legible</a:t>
            </a:r>
          </a:p>
          <a:p>
            <a:pPr lvl="1"/>
            <a:r>
              <a:rPr lang="en-GB" altLang="en-US" sz="2400"/>
              <a:t>Icons should be easy to distinguish and read</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1026">
            <a:extLst>
              <a:ext uri="{FF2B5EF4-FFF2-40B4-BE49-F238E27FC236}">
                <a16:creationId xmlns:a16="http://schemas.microsoft.com/office/drawing/2014/main" xmlns="" id="{97BE6EA6-A92A-0E6D-9F97-6DCD2D4E15DF}"/>
              </a:ext>
            </a:extLst>
          </p:cNvPr>
          <p:cNvSpPr>
            <a:spLocks noGrp="1" noChangeArrowheads="1"/>
          </p:cNvSpPr>
          <p:nvPr>
            <p:ph type="title"/>
          </p:nvPr>
        </p:nvSpPr>
        <p:spPr/>
        <p:txBody>
          <a:bodyPr/>
          <a:lstStyle/>
          <a:p>
            <a:r>
              <a:rPr lang="en-GB" altLang="en-US"/>
              <a:t>Which is easiest to read and why?</a:t>
            </a:r>
          </a:p>
        </p:txBody>
      </p:sp>
      <p:sp>
        <p:nvSpPr>
          <p:cNvPr id="94211" name="Rectangle 1027">
            <a:extLst>
              <a:ext uri="{FF2B5EF4-FFF2-40B4-BE49-F238E27FC236}">
                <a16:creationId xmlns:a16="http://schemas.microsoft.com/office/drawing/2014/main" xmlns="" id="{96A0AA04-DC8D-18ED-7DC5-2C30EC1F763D}"/>
              </a:ext>
            </a:extLst>
          </p:cNvPr>
          <p:cNvSpPr>
            <a:spLocks noGrp="1" noChangeArrowheads="1"/>
          </p:cNvSpPr>
          <p:nvPr>
            <p:ph type="body" idx="1"/>
          </p:nvPr>
        </p:nvSpPr>
        <p:spPr/>
        <p:txBody>
          <a:bodyPr/>
          <a:lstStyle/>
          <a:p>
            <a:endParaRPr lang="en-GB" altLang="en-US"/>
          </a:p>
        </p:txBody>
      </p:sp>
      <p:sp>
        <p:nvSpPr>
          <p:cNvPr id="94212" name="Rectangle 1028">
            <a:extLst>
              <a:ext uri="{FF2B5EF4-FFF2-40B4-BE49-F238E27FC236}">
                <a16:creationId xmlns:a16="http://schemas.microsoft.com/office/drawing/2014/main" xmlns="" id="{92D32B33-5E0A-B6EB-1C1A-468FFB8E2AEF}"/>
              </a:ext>
            </a:extLst>
          </p:cNvPr>
          <p:cNvSpPr>
            <a:spLocks noChangeArrowheads="1"/>
          </p:cNvSpPr>
          <p:nvPr/>
        </p:nvSpPr>
        <p:spPr bwMode="auto">
          <a:xfrm>
            <a:off x="1219200" y="2286000"/>
            <a:ext cx="2895600" cy="914400"/>
          </a:xfrm>
          <a:prstGeom prst="rect">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GB" altLang="en-US" sz="2000">
                <a:solidFill>
                  <a:srgbClr val="EF1F1D"/>
                </a:solidFill>
                <a:latin typeface="Arial" panose="020B0604020202020204" pitchFamily="34" charset="0"/>
              </a:rPr>
              <a:t>What is the time?</a:t>
            </a:r>
          </a:p>
        </p:txBody>
      </p:sp>
      <p:sp>
        <p:nvSpPr>
          <p:cNvPr id="94213" name="Rectangle 1029">
            <a:extLst>
              <a:ext uri="{FF2B5EF4-FFF2-40B4-BE49-F238E27FC236}">
                <a16:creationId xmlns:a16="http://schemas.microsoft.com/office/drawing/2014/main" xmlns="" id="{3F472CCE-86C0-C034-5843-77BC83961258}"/>
              </a:ext>
            </a:extLst>
          </p:cNvPr>
          <p:cNvSpPr>
            <a:spLocks noChangeArrowheads="1"/>
          </p:cNvSpPr>
          <p:nvPr/>
        </p:nvSpPr>
        <p:spPr bwMode="auto">
          <a:xfrm>
            <a:off x="1295400" y="3733800"/>
            <a:ext cx="2895600" cy="83820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GB" altLang="en-US" sz="2000">
                <a:solidFill>
                  <a:srgbClr val="EF1F1D"/>
                </a:solidFill>
                <a:latin typeface="Arial" panose="020B0604020202020204" pitchFamily="34" charset="0"/>
              </a:rPr>
              <a:t>What is the time?</a:t>
            </a:r>
          </a:p>
        </p:txBody>
      </p:sp>
      <p:sp>
        <p:nvSpPr>
          <p:cNvPr id="94217" name="Rectangle 1033">
            <a:extLst>
              <a:ext uri="{FF2B5EF4-FFF2-40B4-BE49-F238E27FC236}">
                <a16:creationId xmlns:a16="http://schemas.microsoft.com/office/drawing/2014/main" xmlns="" id="{DDD1D178-ED5C-E75B-5AE6-925619F262CB}"/>
              </a:ext>
            </a:extLst>
          </p:cNvPr>
          <p:cNvSpPr>
            <a:spLocks noChangeArrowheads="1"/>
          </p:cNvSpPr>
          <p:nvPr/>
        </p:nvSpPr>
        <p:spPr bwMode="auto">
          <a:xfrm>
            <a:off x="1295400" y="5181600"/>
            <a:ext cx="2895600" cy="838200"/>
          </a:xfrm>
          <a:prstGeom prst="rect">
            <a:avLst/>
          </a:prstGeom>
          <a:solidFill>
            <a:srgbClr val="DCCB1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GB" altLang="en-US" sz="2000">
                <a:solidFill>
                  <a:schemeClr val="bg1"/>
                </a:solidFill>
                <a:latin typeface="Arial" panose="020B0604020202020204" pitchFamily="34" charset="0"/>
              </a:rPr>
              <a:t>What is the time?</a:t>
            </a:r>
          </a:p>
        </p:txBody>
      </p:sp>
      <p:sp>
        <p:nvSpPr>
          <p:cNvPr id="94219" name="Rectangle 1035">
            <a:extLst>
              <a:ext uri="{FF2B5EF4-FFF2-40B4-BE49-F238E27FC236}">
                <a16:creationId xmlns:a16="http://schemas.microsoft.com/office/drawing/2014/main" xmlns="" id="{1F368D4E-B3C4-EBBC-FA12-0EC17DD2CB91}"/>
              </a:ext>
            </a:extLst>
          </p:cNvPr>
          <p:cNvSpPr>
            <a:spLocks noChangeArrowheads="1"/>
          </p:cNvSpPr>
          <p:nvPr/>
        </p:nvSpPr>
        <p:spPr bwMode="auto">
          <a:xfrm>
            <a:off x="4953000" y="2286000"/>
            <a:ext cx="2895600" cy="99060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altLang="en-US" sz="2000">
              <a:solidFill>
                <a:srgbClr val="EF1F1D"/>
              </a:solidFill>
              <a:latin typeface="Arial" panose="020B0604020202020204" pitchFamily="34" charset="0"/>
            </a:endParaRPr>
          </a:p>
          <a:p>
            <a:pPr algn="ctr"/>
            <a:r>
              <a:rPr lang="en-GB" altLang="en-US" sz="2000">
                <a:solidFill>
                  <a:srgbClr val="FFCC18"/>
                </a:solidFill>
                <a:latin typeface="Arial" panose="020B0604020202020204" pitchFamily="34" charset="0"/>
              </a:rPr>
              <a:t>What is the time?</a:t>
            </a:r>
          </a:p>
          <a:p>
            <a:pPr algn="ctr"/>
            <a:endParaRPr lang="en-GB" altLang="en-US"/>
          </a:p>
        </p:txBody>
      </p:sp>
      <p:sp>
        <p:nvSpPr>
          <p:cNvPr id="94221" name="Rectangle 1037">
            <a:extLst>
              <a:ext uri="{FF2B5EF4-FFF2-40B4-BE49-F238E27FC236}">
                <a16:creationId xmlns:a16="http://schemas.microsoft.com/office/drawing/2014/main" xmlns="" id="{0FB326B0-E72B-DB42-11A3-0A9CB364863A}"/>
              </a:ext>
            </a:extLst>
          </p:cNvPr>
          <p:cNvSpPr>
            <a:spLocks noChangeArrowheads="1"/>
          </p:cNvSpPr>
          <p:nvPr/>
        </p:nvSpPr>
        <p:spPr bwMode="auto">
          <a:xfrm>
            <a:off x="4953000" y="3810000"/>
            <a:ext cx="2819400" cy="838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altLang="en-US" sz="2000">
              <a:latin typeface="Arial" panose="020B0604020202020204" pitchFamily="34" charset="0"/>
            </a:endParaRPr>
          </a:p>
          <a:p>
            <a:pPr algn="ctr"/>
            <a:r>
              <a:rPr lang="en-GB" altLang="en-US" sz="2000">
                <a:latin typeface="Arial" panose="020B0604020202020204" pitchFamily="34" charset="0"/>
              </a:rPr>
              <a:t>What is the time?</a:t>
            </a:r>
          </a:p>
          <a:p>
            <a:pPr algn="ctr"/>
            <a:endParaRPr lang="en-GB"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xmlns="" id="{36D35897-4B4A-2EAD-035E-AB8162F61705}"/>
              </a:ext>
            </a:extLst>
          </p:cNvPr>
          <p:cNvSpPr>
            <a:spLocks noGrp="1" noChangeArrowheads="1"/>
          </p:cNvSpPr>
          <p:nvPr>
            <p:ph type="title"/>
          </p:nvPr>
        </p:nvSpPr>
        <p:spPr>
          <a:xfrm>
            <a:off x="685800" y="228600"/>
            <a:ext cx="7772400" cy="1143000"/>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r>
              <a:rPr lang="en-GB" altLang="en-US"/>
              <a:t>Memory</a:t>
            </a:r>
          </a:p>
        </p:txBody>
      </p:sp>
      <p:sp>
        <p:nvSpPr>
          <p:cNvPr id="34819" name="Rectangle 3">
            <a:extLst>
              <a:ext uri="{FF2B5EF4-FFF2-40B4-BE49-F238E27FC236}">
                <a16:creationId xmlns:a16="http://schemas.microsoft.com/office/drawing/2014/main" xmlns="" id="{819928F9-D125-8D65-7C5E-D0BEF0DF4AF0}"/>
              </a:ext>
            </a:extLst>
          </p:cNvPr>
          <p:cNvSpPr>
            <a:spLocks noGrp="1" noChangeArrowheads="1"/>
          </p:cNvSpPr>
          <p:nvPr>
            <p:ph type="body" idx="1"/>
          </p:nvPr>
        </p:nvSpPr>
        <p:spPr>
          <a:xfrm>
            <a:off x="304800" y="1600200"/>
            <a:ext cx="8534400" cy="4114800"/>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normAutofit/>
          </a:bodyPr>
          <a:lstStyle/>
          <a:p>
            <a:pPr>
              <a:lnSpc>
                <a:spcPct val="90000"/>
              </a:lnSpc>
            </a:pPr>
            <a:r>
              <a:rPr lang="en-GB" altLang="en-US" sz="2400" dirty="0"/>
              <a:t>Involves encoding and recalling knowledge and acting appropriately</a:t>
            </a:r>
          </a:p>
          <a:p>
            <a:pPr>
              <a:lnSpc>
                <a:spcPct val="90000"/>
              </a:lnSpc>
            </a:pPr>
            <a:endParaRPr lang="en-GB" altLang="en-US" sz="800" dirty="0"/>
          </a:p>
          <a:p>
            <a:pPr>
              <a:lnSpc>
                <a:spcPct val="90000"/>
              </a:lnSpc>
            </a:pPr>
            <a:r>
              <a:rPr lang="en-GB" altLang="en-US" sz="2400" dirty="0"/>
              <a:t>We don’t remember everything - involves filtering and processing</a:t>
            </a:r>
          </a:p>
          <a:p>
            <a:pPr>
              <a:lnSpc>
                <a:spcPct val="90000"/>
              </a:lnSpc>
            </a:pPr>
            <a:endParaRPr lang="en-GB" altLang="en-US" sz="800" dirty="0"/>
          </a:p>
          <a:p>
            <a:pPr>
              <a:lnSpc>
                <a:spcPct val="90000"/>
              </a:lnSpc>
            </a:pPr>
            <a:r>
              <a:rPr lang="en-GB" altLang="en-US" sz="2400" dirty="0"/>
              <a:t>We recognize things much better than being able to recall things</a:t>
            </a:r>
          </a:p>
          <a:p>
            <a:pPr lvl="1">
              <a:lnSpc>
                <a:spcPct val="90000"/>
              </a:lnSpc>
            </a:pPr>
            <a:r>
              <a:rPr lang="en-GB" altLang="en-US" sz="2000" dirty="0"/>
              <a:t>The rise of the GUI over command-based interfaces</a:t>
            </a:r>
          </a:p>
          <a:p>
            <a:pPr lvl="1">
              <a:lnSpc>
                <a:spcPct val="90000"/>
              </a:lnSpc>
            </a:pPr>
            <a:endParaRPr lang="en-GB" altLang="en-US" sz="800" dirty="0"/>
          </a:p>
          <a:p>
            <a:pPr>
              <a:lnSpc>
                <a:spcPct val="90000"/>
              </a:lnSpc>
            </a:pPr>
            <a:r>
              <a:rPr lang="en-GB" altLang="en-US" sz="2400" dirty="0"/>
              <a:t>Better at remembering images than words</a:t>
            </a:r>
          </a:p>
          <a:p>
            <a:pPr lvl="1">
              <a:lnSpc>
                <a:spcPct val="90000"/>
              </a:lnSpc>
            </a:pPr>
            <a:r>
              <a:rPr lang="en-GB" altLang="en-US" sz="2000" dirty="0"/>
              <a:t>The use of icons rather than names</a:t>
            </a:r>
          </a:p>
          <a:p>
            <a:pPr>
              <a:lnSpc>
                <a:spcPct val="90000"/>
              </a:lnSpc>
            </a:pPr>
            <a:endParaRPr lang="en-GB" altLang="en-US" sz="2400" dirty="0"/>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B92DC7-4826-B54F-6DF8-0C88F289F696}"/>
              </a:ext>
            </a:extLst>
          </p:cNvPr>
          <p:cNvSpPr>
            <a:spLocks noGrp="1"/>
          </p:cNvSpPr>
          <p:nvPr>
            <p:ph type="title"/>
          </p:nvPr>
        </p:nvSpPr>
        <p:spPr/>
        <p:txBody>
          <a:bodyPr/>
          <a:lstStyle/>
          <a:p>
            <a:pPr algn="ctr"/>
            <a:r>
              <a:rPr lang="en-US" b="1" i="0" dirty="0">
                <a:solidFill>
                  <a:srgbClr val="000000"/>
                </a:solidFill>
                <a:effectLst/>
                <a:latin typeface="Times New Roman" panose="02020603050405020304" pitchFamily="18" charset="0"/>
              </a:rPr>
              <a:t>Plugging in a USB connector</a:t>
            </a:r>
            <a:br>
              <a:rPr lang="en-US" b="1" i="0" dirty="0">
                <a:solidFill>
                  <a:srgbClr val="000000"/>
                </a:solidFill>
                <a:effectLst/>
                <a:latin typeface="Times New Roman" panose="02020603050405020304" pitchFamily="18" charset="0"/>
              </a:rPr>
            </a:br>
            <a:endParaRPr lang="en-IN" dirty="0"/>
          </a:p>
        </p:txBody>
      </p:sp>
      <p:pic>
        <p:nvPicPr>
          <p:cNvPr id="68612" name="Picture 4" descr="USB connector">
            <a:extLst>
              <a:ext uri="{FF2B5EF4-FFF2-40B4-BE49-F238E27FC236}">
                <a16:creationId xmlns:a16="http://schemas.microsoft.com/office/drawing/2014/main" xmlns="" id="{A4212D0B-DCF0-1AAE-EC69-408501AB0DE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19672" y="1412776"/>
            <a:ext cx="5256584" cy="26958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AA6BCC88-AB17-26C8-35E0-D136BD3B9424}"/>
              </a:ext>
            </a:extLst>
          </p:cNvPr>
          <p:cNvSpPr txBox="1"/>
          <p:nvPr/>
        </p:nvSpPr>
        <p:spPr>
          <a:xfrm>
            <a:off x="1115616" y="4437112"/>
            <a:ext cx="7200801" cy="1938992"/>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solidFill>
                  <a:srgbClr val="000000"/>
                </a:solidFill>
                <a:latin typeface="Times New Roman" panose="02020603050405020304" pitchFamily="18" charset="0"/>
              </a:rPr>
              <a:t>F</a:t>
            </a:r>
            <a:r>
              <a:rPr lang="en-US" sz="2400" b="0" i="0" dirty="0">
                <a:solidFill>
                  <a:srgbClr val="000000"/>
                </a:solidFill>
                <a:effectLst/>
                <a:latin typeface="Times New Roman" panose="02020603050405020304" pitchFamily="18" charset="0"/>
              </a:rPr>
              <a:t>requently turn it the wrong way.</a:t>
            </a:r>
          </a:p>
          <a:p>
            <a:pPr marL="285750" indent="-285750" algn="just">
              <a:buFont typeface="Arial" panose="020B0604020202020204" pitchFamily="34" charset="0"/>
              <a:buChar char="•"/>
            </a:pPr>
            <a:r>
              <a:rPr lang="en-US" sz="2400" b="0" i="0" dirty="0">
                <a:solidFill>
                  <a:srgbClr val="000000"/>
                </a:solidFill>
                <a:effectLst/>
                <a:latin typeface="Times New Roman" panose="02020603050405020304" pitchFamily="18" charset="0"/>
              </a:rPr>
              <a:t>USB symbol on "top" of the connector so if the connector is oriented </a:t>
            </a:r>
            <a:r>
              <a:rPr lang="en-US" sz="2400" b="0" i="0" dirty="0" err="1">
                <a:solidFill>
                  <a:srgbClr val="000000"/>
                </a:solidFill>
                <a:effectLst/>
                <a:latin typeface="Times New Roman" panose="02020603050405020304" pitchFamily="18" charset="0"/>
              </a:rPr>
              <a:t>horizonally</a:t>
            </a:r>
            <a:r>
              <a:rPr lang="en-US" sz="2400" b="0" i="0" dirty="0">
                <a:solidFill>
                  <a:srgbClr val="000000"/>
                </a:solidFill>
                <a:effectLst/>
                <a:latin typeface="Times New Roman" panose="02020603050405020304" pitchFamily="18" charset="0"/>
              </a:rPr>
              <a:t>, the symbol faces up. </a:t>
            </a:r>
            <a:endParaRPr lang="en-US" sz="2400" dirty="0">
              <a:solidFill>
                <a:srgbClr val="000000"/>
              </a:solidFill>
              <a:latin typeface="Times New Roman" panose="02020603050405020304" pitchFamily="18" charset="0"/>
            </a:endParaRPr>
          </a:p>
          <a:p>
            <a:pPr marL="285750" indent="-285750" algn="just">
              <a:buFont typeface="Arial" panose="020B0604020202020204" pitchFamily="34" charset="0"/>
              <a:buChar char="•"/>
            </a:pPr>
            <a:r>
              <a:rPr lang="en-US" sz="2400" b="0" i="0" dirty="0">
                <a:solidFill>
                  <a:srgbClr val="000000"/>
                </a:solidFill>
                <a:effectLst/>
                <a:latin typeface="Times New Roman" panose="02020603050405020304" pitchFamily="18" charset="0"/>
              </a:rPr>
              <a:t>That doesn't help if the connector needs to plug in vertically. </a:t>
            </a:r>
            <a:endParaRPr lang="en-IN" sz="2400" dirty="0"/>
          </a:p>
        </p:txBody>
      </p:sp>
    </p:spTree>
    <p:extLst>
      <p:ext uri="{BB962C8B-B14F-4D97-AF65-F5344CB8AC3E}">
        <p14:creationId xmlns:p14="http://schemas.microsoft.com/office/powerpoint/2010/main" val="14748129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xmlns="" id="{59FF529F-5AC8-3181-29D2-DFB3D23776B2}"/>
              </a:ext>
            </a:extLst>
          </p:cNvPr>
          <p:cNvSpPr>
            <a:spLocks noGrp="1" noChangeArrowheads="1"/>
          </p:cNvSpPr>
          <p:nvPr>
            <p:ph type="title"/>
          </p:nvPr>
        </p:nvSpPr>
        <p:spPr/>
        <p:txBody>
          <a:bodyPr/>
          <a:lstStyle/>
          <a:p>
            <a:r>
              <a:rPr lang="en-GB" altLang="en-US"/>
              <a:t>The problem with the classic ‘7</a:t>
            </a:r>
            <a:r>
              <a:rPr lang="en-GB" altLang="en-US">
                <a:sym typeface="Symbol" panose="05050102010706020507" pitchFamily="18" charset="2"/>
              </a:rPr>
              <a:t></a:t>
            </a:r>
            <a:r>
              <a:rPr lang="en-GB" altLang="en-US"/>
              <a:t>2’</a:t>
            </a:r>
          </a:p>
        </p:txBody>
      </p:sp>
      <p:sp>
        <p:nvSpPr>
          <p:cNvPr id="50179" name="Rectangle 3">
            <a:extLst>
              <a:ext uri="{FF2B5EF4-FFF2-40B4-BE49-F238E27FC236}">
                <a16:creationId xmlns:a16="http://schemas.microsoft.com/office/drawing/2014/main" xmlns="" id="{816550C8-63A8-B2BA-F21F-ABC166E7DBCE}"/>
              </a:ext>
            </a:extLst>
          </p:cNvPr>
          <p:cNvSpPr>
            <a:spLocks noGrp="1" noChangeArrowheads="1"/>
          </p:cNvSpPr>
          <p:nvPr>
            <p:ph type="body" idx="1"/>
          </p:nvPr>
        </p:nvSpPr>
        <p:spPr>
          <a:xfrm>
            <a:off x="685800" y="1844824"/>
            <a:ext cx="7772400" cy="4632176"/>
          </a:xfrm>
        </p:spPr>
        <p:txBody>
          <a:bodyPr/>
          <a:lstStyle/>
          <a:p>
            <a:r>
              <a:rPr lang="en-GB" altLang="en-US" sz="2400" dirty="0"/>
              <a:t>George Miller’s theory  of how much information people can remember</a:t>
            </a:r>
          </a:p>
          <a:p>
            <a:endParaRPr lang="en-GB" altLang="en-US" sz="800" dirty="0"/>
          </a:p>
          <a:p>
            <a:r>
              <a:rPr lang="en-GB" altLang="en-US" sz="2400" dirty="0"/>
              <a:t>People’s immediate memory capacity is very limited</a:t>
            </a:r>
          </a:p>
          <a:p>
            <a:endParaRPr lang="en-GB" altLang="en-US" sz="800" dirty="0"/>
          </a:p>
          <a:p>
            <a:r>
              <a:rPr lang="en-GB" altLang="en-US" sz="2400" dirty="0"/>
              <a:t>Many designers have been led to believe that this is useful finding for interaction design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xmlns="" id="{AC21D35F-1262-60DB-4333-9D40FBDBEDDF}"/>
              </a:ext>
            </a:extLst>
          </p:cNvPr>
          <p:cNvSpPr>
            <a:spLocks noGrp="1" noChangeArrowheads="1"/>
          </p:cNvSpPr>
          <p:nvPr>
            <p:ph type="title"/>
          </p:nvPr>
        </p:nvSpPr>
        <p:spPr>
          <a:xfrm>
            <a:off x="76200" y="381000"/>
            <a:ext cx="9067800" cy="1143000"/>
          </a:xfrm>
        </p:spPr>
        <p:txBody>
          <a:bodyPr/>
          <a:lstStyle/>
          <a:p>
            <a:r>
              <a:rPr lang="en-GB" altLang="en-US" sz="3600"/>
              <a:t>What some designers get up to…</a:t>
            </a:r>
          </a:p>
        </p:txBody>
      </p:sp>
      <p:sp>
        <p:nvSpPr>
          <p:cNvPr id="51203" name="Rectangle 3">
            <a:extLst>
              <a:ext uri="{FF2B5EF4-FFF2-40B4-BE49-F238E27FC236}">
                <a16:creationId xmlns:a16="http://schemas.microsoft.com/office/drawing/2014/main" xmlns="" id="{D3975F2E-2A72-E756-F74E-00CCE75DF8FA}"/>
              </a:ext>
            </a:extLst>
          </p:cNvPr>
          <p:cNvSpPr>
            <a:spLocks noGrp="1" noChangeArrowheads="1"/>
          </p:cNvSpPr>
          <p:nvPr>
            <p:ph type="body" idx="1"/>
          </p:nvPr>
        </p:nvSpPr>
        <p:spPr>
          <a:xfrm>
            <a:off x="304800" y="1676400"/>
            <a:ext cx="8458200" cy="4114800"/>
          </a:xfrm>
        </p:spPr>
        <p:txBody>
          <a:bodyPr/>
          <a:lstStyle/>
          <a:p>
            <a:r>
              <a:rPr lang="en-GB" altLang="en-US" sz="2800" dirty="0"/>
              <a:t>Present only 7 options on a menu</a:t>
            </a:r>
          </a:p>
          <a:p>
            <a:r>
              <a:rPr lang="en-GB" altLang="en-US" sz="2800" dirty="0"/>
              <a:t>Display only 7 icons on a tool bar</a:t>
            </a:r>
          </a:p>
          <a:p>
            <a:r>
              <a:rPr lang="en-GB" altLang="en-US" sz="2800" dirty="0"/>
              <a:t>Have no more than 7 bullets in a list</a:t>
            </a:r>
          </a:p>
          <a:p>
            <a:r>
              <a:rPr lang="en-GB" altLang="en-US" sz="2800" dirty="0"/>
              <a:t>Place only 7 items on a pull down menu</a:t>
            </a:r>
          </a:p>
          <a:p>
            <a:r>
              <a:rPr lang="en-GB" altLang="en-US" sz="2800" dirty="0"/>
              <a:t>Place only 7 tabs on the top of a website page</a:t>
            </a:r>
          </a:p>
          <a:p>
            <a:pPr lvl="3"/>
            <a:r>
              <a:rPr lang="en-GB" altLang="en-US" dirty="0">
                <a:solidFill>
                  <a:srgbClr val="1822CD"/>
                </a:solidFill>
              </a:rPr>
              <a:t>But this is wrong? Why?</a:t>
            </a:r>
            <a:endParaRPr lang="en-GB" altLang="en-US" dirty="0"/>
          </a:p>
        </p:txBody>
      </p:sp>
      <p:sp>
        <p:nvSpPr>
          <p:cNvPr id="51204" name="AutoShape 4">
            <a:extLst>
              <a:ext uri="{FF2B5EF4-FFF2-40B4-BE49-F238E27FC236}">
                <a16:creationId xmlns:a16="http://schemas.microsoft.com/office/drawing/2014/main" xmlns="" id="{A8F6DD76-7A0F-0BCA-59BD-720F18E62478}"/>
              </a:ext>
            </a:extLst>
          </p:cNvPr>
          <p:cNvSpPr>
            <a:spLocks noChangeArrowheads="1"/>
          </p:cNvSpPr>
          <p:nvPr/>
        </p:nvSpPr>
        <p:spPr bwMode="auto">
          <a:xfrm>
            <a:off x="7391400" y="5410200"/>
            <a:ext cx="914400" cy="914400"/>
          </a:xfrm>
          <a:prstGeom prst="smileyFace">
            <a:avLst>
              <a:gd name="adj" fmla="val 4653"/>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1206" name="AutoShape 6">
            <a:extLst>
              <a:ext uri="{FF2B5EF4-FFF2-40B4-BE49-F238E27FC236}">
                <a16:creationId xmlns:a16="http://schemas.microsoft.com/office/drawing/2014/main" xmlns="" id="{61D91027-D1DC-613B-40FF-D552CD999B32}"/>
              </a:ext>
            </a:extLst>
          </p:cNvPr>
          <p:cNvSpPr>
            <a:spLocks noChangeArrowheads="1"/>
          </p:cNvSpPr>
          <p:nvPr/>
        </p:nvSpPr>
        <p:spPr bwMode="auto">
          <a:xfrm>
            <a:off x="2895600" y="5410200"/>
            <a:ext cx="914400" cy="914400"/>
          </a:xfrm>
          <a:prstGeom prst="smileyFace">
            <a:avLst>
              <a:gd name="adj" fmla="val 4653"/>
            </a:avLst>
          </a:prstGeom>
          <a:solidFill>
            <a:srgbClr val="1822C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1207" name="AutoShape 7">
            <a:extLst>
              <a:ext uri="{FF2B5EF4-FFF2-40B4-BE49-F238E27FC236}">
                <a16:creationId xmlns:a16="http://schemas.microsoft.com/office/drawing/2014/main" xmlns="" id="{7DAE2707-0947-2DA7-995C-D294B1E0575A}"/>
              </a:ext>
            </a:extLst>
          </p:cNvPr>
          <p:cNvSpPr>
            <a:spLocks noChangeArrowheads="1"/>
          </p:cNvSpPr>
          <p:nvPr/>
        </p:nvSpPr>
        <p:spPr bwMode="auto">
          <a:xfrm>
            <a:off x="4114800" y="5410200"/>
            <a:ext cx="914400" cy="914400"/>
          </a:xfrm>
          <a:prstGeom prst="smileyFace">
            <a:avLst>
              <a:gd name="adj" fmla="val 4653"/>
            </a:avLst>
          </a:prstGeom>
          <a:solidFill>
            <a:srgbClr val="FFCC18"/>
          </a:solidFill>
          <a:ln w="9525">
            <a:solidFill>
              <a:srgbClr val="EF1F1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1208" name="AutoShape 8">
            <a:extLst>
              <a:ext uri="{FF2B5EF4-FFF2-40B4-BE49-F238E27FC236}">
                <a16:creationId xmlns:a16="http://schemas.microsoft.com/office/drawing/2014/main" xmlns="" id="{F1CCBA30-8FE8-C87F-A44A-2946691E210C}"/>
              </a:ext>
            </a:extLst>
          </p:cNvPr>
          <p:cNvSpPr>
            <a:spLocks noChangeArrowheads="1"/>
          </p:cNvSpPr>
          <p:nvPr/>
        </p:nvSpPr>
        <p:spPr bwMode="auto">
          <a:xfrm>
            <a:off x="5257800" y="5410200"/>
            <a:ext cx="914400" cy="914400"/>
          </a:xfrm>
          <a:prstGeom prst="smileyFace">
            <a:avLst>
              <a:gd name="adj" fmla="val 4653"/>
            </a:avLst>
          </a:prstGeom>
          <a:solidFill>
            <a:schemeClr val="tx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1209" name="AutoShape 9">
            <a:extLst>
              <a:ext uri="{FF2B5EF4-FFF2-40B4-BE49-F238E27FC236}">
                <a16:creationId xmlns:a16="http://schemas.microsoft.com/office/drawing/2014/main" xmlns="" id="{18B104EB-9E12-9B93-6CD1-7CA32B0B38F1}"/>
              </a:ext>
            </a:extLst>
          </p:cNvPr>
          <p:cNvSpPr>
            <a:spLocks noChangeArrowheads="1"/>
          </p:cNvSpPr>
          <p:nvPr/>
        </p:nvSpPr>
        <p:spPr bwMode="auto">
          <a:xfrm>
            <a:off x="6324600" y="5410200"/>
            <a:ext cx="914400" cy="914400"/>
          </a:xfrm>
          <a:prstGeom prst="smileyFace">
            <a:avLst>
              <a:gd name="adj" fmla="val 4653"/>
            </a:avLst>
          </a:prstGeom>
          <a:solidFill>
            <a:schemeClr val="bg1"/>
          </a:solidFill>
          <a:ln w="9525">
            <a:solidFill>
              <a:srgbClr val="1822C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1210" name="AutoShape 10">
            <a:extLst>
              <a:ext uri="{FF2B5EF4-FFF2-40B4-BE49-F238E27FC236}">
                <a16:creationId xmlns:a16="http://schemas.microsoft.com/office/drawing/2014/main" xmlns="" id="{F53FFB0E-63C3-2D0A-547B-E6F928635EA8}"/>
              </a:ext>
            </a:extLst>
          </p:cNvPr>
          <p:cNvSpPr>
            <a:spLocks noChangeArrowheads="1"/>
          </p:cNvSpPr>
          <p:nvPr/>
        </p:nvSpPr>
        <p:spPr bwMode="auto">
          <a:xfrm>
            <a:off x="609600" y="5410200"/>
            <a:ext cx="914400" cy="914400"/>
          </a:xfrm>
          <a:prstGeom prst="smileyFace">
            <a:avLst>
              <a:gd name="adj" fmla="val 4653"/>
            </a:avLst>
          </a:prstGeom>
          <a:solidFill>
            <a:srgbClr val="EF1F1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1212" name="AutoShape 12">
            <a:extLst>
              <a:ext uri="{FF2B5EF4-FFF2-40B4-BE49-F238E27FC236}">
                <a16:creationId xmlns:a16="http://schemas.microsoft.com/office/drawing/2014/main" xmlns="" id="{1D5F8B1C-D42A-5323-2544-D6889E2AE446}"/>
              </a:ext>
            </a:extLst>
          </p:cNvPr>
          <p:cNvSpPr>
            <a:spLocks noChangeArrowheads="1"/>
          </p:cNvSpPr>
          <p:nvPr/>
        </p:nvSpPr>
        <p:spPr bwMode="auto">
          <a:xfrm>
            <a:off x="1752600" y="5410200"/>
            <a:ext cx="914400" cy="914400"/>
          </a:xfrm>
          <a:prstGeom prst="smileyFace">
            <a:avLst>
              <a:gd name="adj" fmla="val 4653"/>
            </a:avLst>
          </a:prstGeom>
          <a:solidFill>
            <a:srgbClr val="BB56C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194E27-2917-1B46-ACC0-92DFA2B14EA7}"/>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xmlns="" id="{2B2CF243-8147-7356-2E5C-F9B00605022E}"/>
              </a:ext>
            </a:extLst>
          </p:cNvPr>
          <p:cNvSpPr>
            <a:spLocks noGrp="1"/>
          </p:cNvSpPr>
          <p:nvPr>
            <p:ph idx="1"/>
          </p:nvPr>
        </p:nvSpPr>
        <p:spPr/>
        <p:txBody>
          <a:bodyPr>
            <a:normAutofit/>
          </a:bodyPr>
          <a:lstStyle/>
          <a:p>
            <a:pPr marL="0" indent="0" algn="ctr">
              <a:buNone/>
            </a:pPr>
            <a:endParaRPr lang="en-IN" sz="4800" dirty="0">
              <a:solidFill>
                <a:schemeClr val="accent5">
                  <a:lumMod val="60000"/>
                  <a:lumOff val="40000"/>
                </a:schemeClr>
              </a:solidFill>
            </a:endParaRPr>
          </a:p>
          <a:p>
            <a:pPr marL="0" indent="0" algn="ctr">
              <a:buNone/>
            </a:pPr>
            <a:r>
              <a:rPr lang="en-IN" sz="4800" b="1" dirty="0"/>
              <a:t>Affordance, Signifier, Mapping and Feedback</a:t>
            </a:r>
          </a:p>
        </p:txBody>
      </p:sp>
    </p:spTree>
    <p:extLst>
      <p:ext uri="{BB962C8B-B14F-4D97-AF65-F5344CB8AC3E}">
        <p14:creationId xmlns:p14="http://schemas.microsoft.com/office/powerpoint/2010/main" val="42894534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947FCA-5D45-63CB-19B7-10CF4FA89C50}"/>
              </a:ext>
            </a:extLst>
          </p:cNvPr>
          <p:cNvSpPr>
            <a:spLocks noGrp="1"/>
          </p:cNvSpPr>
          <p:nvPr>
            <p:ph type="title"/>
          </p:nvPr>
        </p:nvSpPr>
        <p:spPr/>
        <p:txBody>
          <a:bodyPr/>
          <a:lstStyle/>
          <a:p>
            <a:r>
              <a:rPr lang="en-IN" dirty="0"/>
              <a:t>Affordance</a:t>
            </a:r>
          </a:p>
        </p:txBody>
      </p:sp>
      <p:sp>
        <p:nvSpPr>
          <p:cNvPr id="3" name="Content Placeholder 2">
            <a:extLst>
              <a:ext uri="{FF2B5EF4-FFF2-40B4-BE49-F238E27FC236}">
                <a16:creationId xmlns:a16="http://schemas.microsoft.com/office/drawing/2014/main" xmlns="" id="{87EB499B-363B-6113-286B-DD103AE55EE6}"/>
              </a:ext>
            </a:extLst>
          </p:cNvPr>
          <p:cNvSpPr>
            <a:spLocks noGrp="1"/>
          </p:cNvSpPr>
          <p:nvPr>
            <p:ph idx="1"/>
          </p:nvPr>
        </p:nvSpPr>
        <p:spPr/>
        <p:txBody>
          <a:bodyPr/>
          <a:lstStyle/>
          <a:p>
            <a:pPr algn="just">
              <a:buFont typeface="Wingdings" panose="05000000000000000000" pitchFamily="2" charset="2"/>
              <a:buChar char="Ø"/>
            </a:pPr>
            <a:r>
              <a:rPr lang="en-US" b="1" i="0" dirty="0">
                <a:solidFill>
                  <a:srgbClr val="223C50"/>
                </a:solidFill>
                <a:effectLst/>
                <a:latin typeface="Merriweather"/>
              </a:rPr>
              <a:t>An </a:t>
            </a:r>
            <a:r>
              <a:rPr lang="en-US" b="1" i="0" u="none" strike="noStrike" dirty="0">
                <a:effectLst/>
                <a:latin typeface="Merriweather"/>
              </a:rPr>
              <a:t>affordance</a:t>
            </a:r>
            <a:r>
              <a:rPr lang="en-US" b="0" i="0" dirty="0">
                <a:solidFill>
                  <a:srgbClr val="223C50"/>
                </a:solidFill>
                <a:effectLst/>
                <a:latin typeface="Merriweather"/>
              </a:rPr>
              <a:t> </a:t>
            </a:r>
            <a:r>
              <a:rPr lang="en-US" b="1" i="0" dirty="0">
                <a:solidFill>
                  <a:srgbClr val="223C50"/>
                </a:solidFill>
                <a:effectLst/>
                <a:latin typeface="Merriweather"/>
              </a:rPr>
              <a:t>is the relationship between an object and the actions a person can take with that object.</a:t>
            </a:r>
          </a:p>
          <a:p>
            <a:pPr algn="just">
              <a:buFont typeface="Wingdings" panose="05000000000000000000" pitchFamily="2" charset="2"/>
              <a:buChar char="Ø"/>
            </a:pPr>
            <a:r>
              <a:rPr lang="en-US" b="0" i="0" dirty="0">
                <a:solidFill>
                  <a:srgbClr val="223C50"/>
                </a:solidFill>
                <a:effectLst/>
                <a:latin typeface="Merriweather"/>
              </a:rPr>
              <a:t>For example, a button </a:t>
            </a:r>
            <a:r>
              <a:rPr lang="en-US" b="1" i="0" dirty="0">
                <a:solidFill>
                  <a:srgbClr val="223C50"/>
                </a:solidFill>
                <a:effectLst/>
                <a:latin typeface="Merriweather"/>
              </a:rPr>
              <a:t>affords</a:t>
            </a:r>
            <a:r>
              <a:rPr lang="en-US" b="0" i="0" dirty="0">
                <a:solidFill>
                  <a:srgbClr val="223C50"/>
                </a:solidFill>
                <a:effectLst/>
                <a:latin typeface="Merriweather"/>
              </a:rPr>
              <a:t> pressing, a door handle </a:t>
            </a:r>
            <a:r>
              <a:rPr lang="en-US" b="1" i="0" dirty="0">
                <a:solidFill>
                  <a:srgbClr val="223C50"/>
                </a:solidFill>
                <a:effectLst/>
                <a:latin typeface="Merriweather"/>
              </a:rPr>
              <a:t>affords</a:t>
            </a:r>
            <a:r>
              <a:rPr lang="en-US" b="0" i="0" dirty="0">
                <a:solidFill>
                  <a:srgbClr val="223C50"/>
                </a:solidFill>
                <a:effectLst/>
                <a:latin typeface="Merriweather"/>
              </a:rPr>
              <a:t> pulling or turning, and a smartphone screen affords all types of interactions like swiping, tapping, pinching, and scrolling.</a:t>
            </a:r>
          </a:p>
          <a:p>
            <a:pPr algn="just">
              <a:buFont typeface="Wingdings" panose="05000000000000000000" pitchFamily="2" charset="2"/>
              <a:buChar char="Ø"/>
            </a:pPr>
            <a:r>
              <a:rPr lang="en-US" b="0" i="0" dirty="0">
                <a:solidFill>
                  <a:srgbClr val="223C50"/>
                </a:solidFill>
                <a:effectLst/>
                <a:latin typeface="Merriweather"/>
              </a:rPr>
              <a:t>Affordances rarely exist on their own. Meaning that a product or experience will have functionality built-in, but there are almost always clues designed to orient the user towards affordances.</a:t>
            </a:r>
            <a:endParaRPr lang="en-IN" dirty="0">
              <a:latin typeface="Merriweather"/>
            </a:endParaRPr>
          </a:p>
        </p:txBody>
      </p:sp>
    </p:spTree>
    <p:extLst>
      <p:ext uri="{BB962C8B-B14F-4D97-AF65-F5344CB8AC3E}">
        <p14:creationId xmlns:p14="http://schemas.microsoft.com/office/powerpoint/2010/main" val="7597377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9B9BB3-33CC-B14C-1EF1-4D5688DF422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08C07F19-E3AD-7BD4-1CE2-2E63259B5069}"/>
              </a:ext>
            </a:extLst>
          </p:cNvPr>
          <p:cNvSpPr>
            <a:spLocks noGrp="1"/>
          </p:cNvSpPr>
          <p:nvPr>
            <p:ph idx="1"/>
          </p:nvPr>
        </p:nvSpPr>
        <p:spPr>
          <a:xfrm>
            <a:off x="742950" y="1916833"/>
            <a:ext cx="7886700" cy="4300016"/>
          </a:xfrm>
        </p:spPr>
        <p:txBody>
          <a:bodyPr/>
          <a:lstStyle/>
          <a:p>
            <a:pPr algn="just"/>
            <a:r>
              <a:rPr lang="en-US" b="0" i="0" dirty="0">
                <a:solidFill>
                  <a:srgbClr val="000000"/>
                </a:solidFill>
                <a:effectLst/>
                <a:latin typeface="Merriweather"/>
              </a:rPr>
              <a:t>A good example of Affordance on a technological aspect is the volume slider on your computer.</a:t>
            </a:r>
          </a:p>
          <a:p>
            <a:pPr algn="just"/>
            <a:r>
              <a:rPr lang="en-US" b="0" i="0" dirty="0">
                <a:solidFill>
                  <a:srgbClr val="000000"/>
                </a:solidFill>
                <a:effectLst/>
                <a:latin typeface="Merriweather"/>
              </a:rPr>
              <a:t>Its simple, and easy to read and understand</a:t>
            </a:r>
            <a:r>
              <a:rPr lang="en-US" dirty="0">
                <a:solidFill>
                  <a:srgbClr val="000000"/>
                </a:solidFill>
                <a:latin typeface="Merriweather"/>
              </a:rPr>
              <a:t>, e</a:t>
            </a:r>
            <a:r>
              <a:rPr lang="en-US" b="0" i="0" dirty="0">
                <a:solidFill>
                  <a:srgbClr val="000000"/>
                </a:solidFill>
                <a:effectLst/>
                <a:latin typeface="Merriweather"/>
              </a:rPr>
              <a:t>xplaining what it is doing while you are operating it.</a:t>
            </a:r>
            <a:endParaRPr lang="en-IN" dirty="0">
              <a:latin typeface="Merriweather"/>
            </a:endParaRPr>
          </a:p>
        </p:txBody>
      </p:sp>
      <p:pic>
        <p:nvPicPr>
          <p:cNvPr id="9218" name="Picture 2">
            <a:extLst>
              <a:ext uri="{FF2B5EF4-FFF2-40B4-BE49-F238E27FC236}">
                <a16:creationId xmlns:a16="http://schemas.microsoft.com/office/drawing/2014/main" xmlns="" id="{FC5608DD-99CC-5262-A582-ABCDE6C7ED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3789040"/>
            <a:ext cx="6984776" cy="194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542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C688F1-9751-0F05-CFDF-D558BED11D09}"/>
              </a:ext>
            </a:extLst>
          </p:cNvPr>
          <p:cNvSpPr>
            <a:spLocks noGrp="1"/>
          </p:cNvSpPr>
          <p:nvPr>
            <p:ph type="title"/>
          </p:nvPr>
        </p:nvSpPr>
        <p:spPr/>
        <p:txBody>
          <a:bodyPr/>
          <a:lstStyle/>
          <a:p>
            <a:r>
              <a:rPr lang="en-IN" dirty="0"/>
              <a:t>Implicit Affordance</a:t>
            </a:r>
          </a:p>
        </p:txBody>
      </p:sp>
      <p:pic>
        <p:nvPicPr>
          <p:cNvPr id="3074" name="Picture 2" descr="User pinching the screen on a tablet to zoom out on a map.">
            <a:extLst>
              <a:ext uri="{FF2B5EF4-FFF2-40B4-BE49-F238E27FC236}">
                <a16:creationId xmlns:a16="http://schemas.microsoft.com/office/drawing/2014/main" xmlns="" id="{3A3443E2-6101-CA8B-BA5D-C594B1EEBBB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552" y="1690689"/>
            <a:ext cx="7776864" cy="4176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2620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FD1A3E-EA2B-7041-157E-79530374AB19}"/>
              </a:ext>
            </a:extLst>
          </p:cNvPr>
          <p:cNvSpPr>
            <a:spLocks noGrp="1"/>
          </p:cNvSpPr>
          <p:nvPr>
            <p:ph type="title"/>
          </p:nvPr>
        </p:nvSpPr>
        <p:spPr/>
        <p:txBody>
          <a:bodyPr/>
          <a:lstStyle/>
          <a:p>
            <a:r>
              <a:rPr lang="en-IN" dirty="0"/>
              <a:t>Explicit Affordance</a:t>
            </a:r>
          </a:p>
        </p:txBody>
      </p:sp>
      <p:pic>
        <p:nvPicPr>
          <p:cNvPr id="4098" name="Picture 2" descr="Screenshot of Amazon (Canada) offering a subscription option for dog food">
            <a:extLst>
              <a:ext uri="{FF2B5EF4-FFF2-40B4-BE49-F238E27FC236}">
                <a16:creationId xmlns:a16="http://schemas.microsoft.com/office/drawing/2014/main" xmlns="" id="{53DF7768-A610-9143-2096-8856B7E095B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576" y="1412776"/>
            <a:ext cx="7736582" cy="4764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01493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DD2C5C-05DE-886C-D41A-EBC9C737F0DD}"/>
              </a:ext>
            </a:extLst>
          </p:cNvPr>
          <p:cNvSpPr>
            <a:spLocks noGrp="1"/>
          </p:cNvSpPr>
          <p:nvPr>
            <p:ph type="title"/>
          </p:nvPr>
        </p:nvSpPr>
        <p:spPr/>
        <p:txBody>
          <a:bodyPr/>
          <a:lstStyle/>
          <a:p>
            <a:r>
              <a:rPr lang="en-IN" dirty="0"/>
              <a:t>Signifiers</a:t>
            </a:r>
          </a:p>
        </p:txBody>
      </p:sp>
      <p:sp>
        <p:nvSpPr>
          <p:cNvPr id="3" name="Content Placeholder 2">
            <a:extLst>
              <a:ext uri="{FF2B5EF4-FFF2-40B4-BE49-F238E27FC236}">
                <a16:creationId xmlns:a16="http://schemas.microsoft.com/office/drawing/2014/main" xmlns="" id="{18FEC6FE-84F1-7EB3-E8AB-C74D1B5DBDB7}"/>
              </a:ext>
            </a:extLst>
          </p:cNvPr>
          <p:cNvSpPr>
            <a:spLocks noGrp="1"/>
          </p:cNvSpPr>
          <p:nvPr>
            <p:ph idx="1"/>
          </p:nvPr>
        </p:nvSpPr>
        <p:spPr>
          <a:xfrm>
            <a:off x="628650" y="1628800"/>
            <a:ext cx="7886700" cy="4548163"/>
          </a:xfrm>
        </p:spPr>
        <p:txBody>
          <a:bodyPr>
            <a:normAutofit fontScale="92500" lnSpcReduction="10000"/>
          </a:bodyPr>
          <a:lstStyle/>
          <a:p>
            <a:pPr algn="just">
              <a:buFont typeface="Wingdings" panose="05000000000000000000" pitchFamily="2" charset="2"/>
              <a:buChar char="Ø"/>
            </a:pPr>
            <a:r>
              <a:rPr lang="en-US" sz="2600" b="0" i="0" dirty="0">
                <a:solidFill>
                  <a:srgbClr val="223C50"/>
                </a:solidFill>
                <a:effectLst/>
                <a:latin typeface="TradeGothic"/>
              </a:rPr>
              <a:t>Once you’ve bestowed your product with affordances, you must then decide how you can give subtle but intuitive clues to your user about how to interact with them. These clues are called </a:t>
            </a:r>
            <a:r>
              <a:rPr lang="en-US" sz="2600" b="1" i="0" dirty="0">
                <a:solidFill>
                  <a:srgbClr val="223C50"/>
                </a:solidFill>
                <a:effectLst/>
                <a:latin typeface="TradeGothic"/>
              </a:rPr>
              <a:t>signifiers.</a:t>
            </a:r>
            <a:r>
              <a:rPr lang="en-US" sz="2600" b="0" i="0" dirty="0">
                <a:solidFill>
                  <a:srgbClr val="223C50"/>
                </a:solidFill>
                <a:effectLst/>
                <a:latin typeface="TradeGothic"/>
              </a:rPr>
              <a:t> </a:t>
            </a:r>
          </a:p>
          <a:p>
            <a:pPr algn="just">
              <a:buFont typeface="Wingdings" panose="05000000000000000000" pitchFamily="2" charset="2"/>
              <a:buChar char="Ø"/>
            </a:pPr>
            <a:r>
              <a:rPr lang="en-US" sz="2600" b="0" i="0" dirty="0">
                <a:solidFill>
                  <a:srgbClr val="223C50"/>
                </a:solidFill>
                <a:effectLst/>
                <a:latin typeface="TradeGothic"/>
              </a:rPr>
              <a:t>These can be any kind of perceptible information that signals your user to act in a desired way.</a:t>
            </a:r>
          </a:p>
          <a:p>
            <a:pPr algn="just">
              <a:buFont typeface="Wingdings" panose="05000000000000000000" pitchFamily="2" charset="2"/>
              <a:buChar char="Ø"/>
            </a:pPr>
            <a:r>
              <a:rPr lang="en-US" sz="2600" b="0" i="0" dirty="0">
                <a:solidFill>
                  <a:srgbClr val="223C50"/>
                </a:solidFill>
                <a:effectLst/>
                <a:latin typeface="TradeGothic"/>
              </a:rPr>
              <a:t>Signifiers can be explicit textual information, sound, texture, lighting, color, symbols, or even proximity of objects to one another. </a:t>
            </a:r>
          </a:p>
          <a:p>
            <a:pPr algn="just">
              <a:buFont typeface="Wingdings" panose="05000000000000000000" pitchFamily="2" charset="2"/>
              <a:buChar char="Ø"/>
            </a:pPr>
            <a:r>
              <a:rPr lang="en-US" sz="2600" b="0" i="0" dirty="0">
                <a:solidFill>
                  <a:srgbClr val="223C50"/>
                </a:solidFill>
                <a:effectLst/>
                <a:latin typeface="TradeGothic"/>
              </a:rPr>
              <a:t>With smartphones and laptops, for example, we rely on cues like shading, color, text, sounds, and haptics(touch and motion).</a:t>
            </a:r>
            <a:endParaRPr lang="en-IN" sz="2600" dirty="0"/>
          </a:p>
          <a:p>
            <a:pPr marL="0" indent="0" algn="just">
              <a:buNone/>
            </a:pPr>
            <a:r>
              <a:rPr lang="en-US" dirty="0"/>
              <a:t/>
            </a:r>
            <a:br>
              <a:rPr lang="en-US" dirty="0"/>
            </a:br>
            <a:endParaRPr lang="en-IN" dirty="0"/>
          </a:p>
        </p:txBody>
      </p:sp>
    </p:spTree>
    <p:extLst>
      <p:ext uri="{BB962C8B-B14F-4D97-AF65-F5344CB8AC3E}">
        <p14:creationId xmlns:p14="http://schemas.microsoft.com/office/powerpoint/2010/main" val="4347168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A99FD22-0C31-D201-06E9-AF8BBC56FD9B}"/>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xmlns="" id="{91BB6AA1-6338-6955-99CD-A08F782196C3}"/>
              </a:ext>
            </a:extLst>
          </p:cNvPr>
          <p:cNvSpPr>
            <a:spLocks noGrp="1"/>
          </p:cNvSpPr>
          <p:nvPr>
            <p:ph idx="1"/>
          </p:nvPr>
        </p:nvSpPr>
        <p:spPr/>
        <p:txBody>
          <a:bodyPr>
            <a:normAutofit/>
          </a:bodyPr>
          <a:lstStyle/>
          <a:p>
            <a:pPr algn="just">
              <a:buFont typeface="Wingdings" panose="05000000000000000000" pitchFamily="2" charset="2"/>
              <a:buChar char="Ø"/>
            </a:pPr>
            <a:r>
              <a:rPr lang="en-US" b="0" i="0" dirty="0">
                <a:solidFill>
                  <a:srgbClr val="292929"/>
                </a:solidFill>
                <a:effectLst/>
                <a:latin typeface="charter"/>
              </a:rPr>
              <a:t>“Signifiers” can be used to just mean component labels, but in more complex discussions or within design systems, signifiers can also be:</a:t>
            </a:r>
          </a:p>
          <a:p>
            <a:pPr lvl="1" algn="just">
              <a:buFont typeface="Wingdings" panose="05000000000000000000" pitchFamily="2" charset="2"/>
              <a:buChar char="q"/>
            </a:pPr>
            <a:r>
              <a:rPr lang="en-US" sz="2400" b="0" i="0" dirty="0">
                <a:solidFill>
                  <a:srgbClr val="292929"/>
                </a:solidFill>
                <a:effectLst/>
                <a:latin typeface="charter"/>
              </a:rPr>
              <a:t>The </a:t>
            </a:r>
            <a:r>
              <a:rPr lang="en-US" sz="2400" b="0" i="0" dirty="0" err="1">
                <a:solidFill>
                  <a:srgbClr val="292929"/>
                </a:solidFill>
                <a:effectLst/>
                <a:latin typeface="charter"/>
              </a:rPr>
              <a:t>colour</a:t>
            </a:r>
            <a:r>
              <a:rPr lang="en-US" sz="2400" b="0" i="0" dirty="0">
                <a:solidFill>
                  <a:srgbClr val="292929"/>
                </a:solidFill>
                <a:effectLst/>
                <a:latin typeface="charter"/>
              </a:rPr>
              <a:t> of the component when aligned to accepted digital design patterns</a:t>
            </a:r>
          </a:p>
          <a:p>
            <a:pPr lvl="1" algn="just">
              <a:buFont typeface="Wingdings" panose="05000000000000000000" pitchFamily="2" charset="2"/>
              <a:buChar char="q"/>
            </a:pPr>
            <a:r>
              <a:rPr lang="en-US" sz="2400" b="0" i="0" dirty="0">
                <a:solidFill>
                  <a:srgbClr val="292929"/>
                </a:solidFill>
                <a:effectLst/>
                <a:latin typeface="charter"/>
              </a:rPr>
              <a:t>Text labels on or near a component</a:t>
            </a:r>
          </a:p>
          <a:p>
            <a:pPr lvl="1" algn="just">
              <a:buFont typeface="Wingdings" panose="05000000000000000000" pitchFamily="2" charset="2"/>
              <a:buChar char="q"/>
            </a:pPr>
            <a:r>
              <a:rPr lang="en-US" sz="2400" b="0" i="0" dirty="0">
                <a:solidFill>
                  <a:srgbClr val="292929"/>
                </a:solidFill>
                <a:effectLst/>
                <a:latin typeface="charter"/>
              </a:rPr>
              <a:t>Icon labels on or near a component</a:t>
            </a:r>
          </a:p>
          <a:p>
            <a:pPr lvl="1" algn="just">
              <a:buFont typeface="Wingdings" panose="05000000000000000000" pitchFamily="2" charset="2"/>
              <a:buChar char="q"/>
            </a:pPr>
            <a:r>
              <a:rPr lang="en-US" sz="2400" b="0" i="0" dirty="0">
                <a:solidFill>
                  <a:srgbClr val="292929"/>
                </a:solidFill>
                <a:effectLst/>
                <a:latin typeface="charter"/>
              </a:rPr>
              <a:t>The emphasis of any text (bold, italic, underline)</a:t>
            </a:r>
          </a:p>
          <a:p>
            <a:pPr marL="0" indent="0">
              <a:buNone/>
            </a:pPr>
            <a:endParaRPr lang="en-IN" dirty="0"/>
          </a:p>
        </p:txBody>
      </p:sp>
    </p:spTree>
    <p:extLst>
      <p:ext uri="{BB962C8B-B14F-4D97-AF65-F5344CB8AC3E}">
        <p14:creationId xmlns:p14="http://schemas.microsoft.com/office/powerpoint/2010/main" val="383524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15F108-F421-E98F-2ABD-96BE7F29D515}"/>
              </a:ext>
            </a:extLst>
          </p:cNvPr>
          <p:cNvSpPr>
            <a:spLocks noGrp="1"/>
          </p:cNvSpPr>
          <p:nvPr>
            <p:ph type="title"/>
          </p:nvPr>
        </p:nvSpPr>
        <p:spPr/>
        <p:txBody>
          <a:bodyPr/>
          <a:lstStyle/>
          <a:p>
            <a:r>
              <a:rPr lang="en-IN" dirty="0"/>
              <a:t>Good examples of signifiers</a:t>
            </a:r>
          </a:p>
        </p:txBody>
      </p:sp>
      <p:pic>
        <p:nvPicPr>
          <p:cNvPr id="11266" name="Picture 2">
            <a:extLst>
              <a:ext uri="{FF2B5EF4-FFF2-40B4-BE49-F238E27FC236}">
                <a16:creationId xmlns:a16="http://schemas.microsoft.com/office/drawing/2014/main" xmlns="" id="{21189CB8-8DFE-DD9B-D09B-D612D02F3B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2564904"/>
            <a:ext cx="1428750" cy="1561182"/>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xmlns="" id="{95FB272D-EFEB-F11A-75EE-1DA90B023E3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203848" y="2535356"/>
            <a:ext cx="4320480" cy="1561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81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611560" y="404664"/>
            <a:ext cx="7772400" cy="1143000"/>
          </a:xfrm>
        </p:spPr>
        <p:txBody>
          <a:bodyPr/>
          <a:lstStyle/>
          <a:p>
            <a:r>
              <a:rPr lang="en-GB" dirty="0"/>
              <a:t>			</a:t>
            </a:r>
            <a:r>
              <a:rPr lang="en-GB" dirty="0">
                <a:solidFill>
                  <a:schemeClr val="accent6">
                    <a:lumMod val="75000"/>
                  </a:schemeClr>
                </a:solidFill>
              </a:rPr>
              <a:t>Good design</a:t>
            </a:r>
          </a:p>
        </p:txBody>
      </p:sp>
      <p:sp>
        <p:nvSpPr>
          <p:cNvPr id="22532" name="Rectangle 4"/>
          <p:cNvSpPr>
            <a:spLocks noGrp="1" noChangeArrowheads="1"/>
          </p:cNvSpPr>
          <p:nvPr>
            <p:ph type="body" sz="half" idx="2"/>
          </p:nvPr>
        </p:nvSpPr>
        <p:spPr>
          <a:xfrm>
            <a:off x="971600" y="4221088"/>
            <a:ext cx="7632848" cy="1248680"/>
          </a:xfrm>
        </p:spPr>
        <p:txBody>
          <a:bodyPr>
            <a:normAutofit/>
          </a:bodyPr>
          <a:lstStyle/>
          <a:p>
            <a:pPr marL="0" indent="0">
              <a:lnSpc>
                <a:spcPct val="90000"/>
              </a:lnSpc>
              <a:buNone/>
            </a:pPr>
            <a:r>
              <a:rPr lang="en-US" dirty="0"/>
              <a:t>If the handle on top had been recessed like the drawer handles as shown , it wouldn't be as likely to be used accidently.</a:t>
            </a:r>
            <a:endParaRPr lang="en-GB" dirty="0"/>
          </a:p>
        </p:txBody>
      </p:sp>
      <p:sp>
        <p:nvSpPr>
          <p:cNvPr id="7" name="Slide Number Placeholder 1"/>
          <p:cNvSpPr txBox="1">
            <a:spLocks/>
          </p:cNvSpPr>
          <p:nvPr/>
        </p:nvSpPr>
        <p:spPr>
          <a:xfrm>
            <a:off x="6553200" y="6376243"/>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en-GB" sz="1200" dirty="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endParaRPr>
          </a:p>
        </p:txBody>
      </p:sp>
      <p:pic>
        <p:nvPicPr>
          <p:cNvPr id="67586" name="Picture 2" descr="File">
            <a:extLst>
              <a:ext uri="{FF2B5EF4-FFF2-40B4-BE49-F238E27FC236}">
                <a16:creationId xmlns:a16="http://schemas.microsoft.com/office/drawing/2014/main" xmlns="" id="{2F2BE2F4-22AA-0E9B-3661-BA99233E08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1388232"/>
            <a:ext cx="3758158"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9727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3B7BD0-4A31-67A1-156E-250795F9DE3E}"/>
              </a:ext>
            </a:extLst>
          </p:cNvPr>
          <p:cNvSpPr>
            <a:spLocks noGrp="1"/>
          </p:cNvSpPr>
          <p:nvPr>
            <p:ph type="title"/>
          </p:nvPr>
        </p:nvSpPr>
        <p:spPr/>
        <p:txBody>
          <a:bodyPr/>
          <a:lstStyle/>
          <a:p>
            <a:endParaRPr lang="en-IN"/>
          </a:p>
        </p:txBody>
      </p:sp>
      <p:pic>
        <p:nvPicPr>
          <p:cNvPr id="5122" name="Picture 2" descr="Kia console signifiers">
            <a:extLst>
              <a:ext uri="{FF2B5EF4-FFF2-40B4-BE49-F238E27FC236}">
                <a16:creationId xmlns:a16="http://schemas.microsoft.com/office/drawing/2014/main" xmlns="" id="{31AEDA5F-C1A6-86F6-61FA-2469EA5EB4C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90930" y="1628800"/>
            <a:ext cx="6962140" cy="4548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22630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09974A-6C62-83B2-DB9E-F51F8D895307}"/>
              </a:ext>
            </a:extLst>
          </p:cNvPr>
          <p:cNvSpPr>
            <a:spLocks noGrp="1"/>
          </p:cNvSpPr>
          <p:nvPr>
            <p:ph type="title"/>
          </p:nvPr>
        </p:nvSpPr>
        <p:spPr/>
        <p:txBody>
          <a:bodyPr/>
          <a:lstStyle/>
          <a:p>
            <a:endParaRPr lang="en-IN"/>
          </a:p>
        </p:txBody>
      </p:sp>
      <p:pic>
        <p:nvPicPr>
          <p:cNvPr id="6146" name="Picture 2" descr="Screenshot of the Headspace onboarding sequence">
            <a:extLst>
              <a:ext uri="{FF2B5EF4-FFF2-40B4-BE49-F238E27FC236}">
                <a16:creationId xmlns:a16="http://schemas.microsoft.com/office/drawing/2014/main" xmlns="" id="{86201A48-77C5-6254-0AF2-4D136D07EE3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63688" y="404664"/>
            <a:ext cx="5472608" cy="59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35972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630913-8414-0E1E-B47C-264EEBEF28F2}"/>
              </a:ext>
            </a:extLst>
          </p:cNvPr>
          <p:cNvSpPr>
            <a:spLocks noGrp="1"/>
          </p:cNvSpPr>
          <p:nvPr>
            <p:ph type="title"/>
          </p:nvPr>
        </p:nvSpPr>
        <p:spPr/>
        <p:txBody>
          <a:bodyPr>
            <a:normAutofit fontScale="90000"/>
          </a:bodyPr>
          <a:lstStyle/>
          <a:p>
            <a:r>
              <a:rPr lang="en-IN" b="1" i="0" dirty="0">
                <a:solidFill>
                  <a:srgbClr val="292929"/>
                </a:solidFill>
                <a:effectLst/>
                <a:latin typeface="sohne"/>
              </a:rPr>
              <a:t>Affordances and signifiers together</a:t>
            </a:r>
            <a:br>
              <a:rPr lang="en-IN" b="1" i="0" dirty="0">
                <a:solidFill>
                  <a:srgbClr val="292929"/>
                </a:solidFill>
                <a:effectLst/>
                <a:latin typeface="sohne"/>
              </a:rPr>
            </a:br>
            <a:endParaRPr lang="en-IN" dirty="0"/>
          </a:p>
        </p:txBody>
      </p:sp>
      <p:sp>
        <p:nvSpPr>
          <p:cNvPr id="3" name="Content Placeholder 2">
            <a:extLst>
              <a:ext uri="{FF2B5EF4-FFF2-40B4-BE49-F238E27FC236}">
                <a16:creationId xmlns:a16="http://schemas.microsoft.com/office/drawing/2014/main" xmlns="" id="{3EEC6A79-EA94-099B-B8E4-8CB17A9E6013}"/>
              </a:ext>
            </a:extLst>
          </p:cNvPr>
          <p:cNvSpPr>
            <a:spLocks noGrp="1"/>
          </p:cNvSpPr>
          <p:nvPr>
            <p:ph idx="1"/>
          </p:nvPr>
        </p:nvSpPr>
        <p:spPr/>
        <p:txBody>
          <a:bodyPr/>
          <a:lstStyle/>
          <a:p>
            <a:pPr algn="just">
              <a:buFont typeface="Wingdings" panose="05000000000000000000" pitchFamily="2" charset="2"/>
              <a:buChar char="Ø"/>
            </a:pPr>
            <a:r>
              <a:rPr lang="en-US" sz="2800" dirty="0">
                <a:solidFill>
                  <a:srgbClr val="292929"/>
                </a:solidFill>
                <a:latin typeface="charter"/>
              </a:rPr>
              <a:t>T</a:t>
            </a:r>
            <a:r>
              <a:rPr lang="en-US" sz="2800" b="0" i="0" dirty="0">
                <a:solidFill>
                  <a:srgbClr val="292929"/>
                </a:solidFill>
                <a:effectLst/>
                <a:latin typeface="charter"/>
              </a:rPr>
              <a:t>hrough UX and UI design of an interface, we can layer signifiers onto an affordance to communicate:</a:t>
            </a:r>
          </a:p>
          <a:p>
            <a:pPr marL="342900" lvl="1" indent="0" algn="just">
              <a:buNone/>
            </a:pPr>
            <a:r>
              <a:rPr lang="en-US" sz="2400" b="0" i="0" dirty="0">
                <a:solidFill>
                  <a:srgbClr val="292929"/>
                </a:solidFill>
                <a:effectLst/>
                <a:latin typeface="charter"/>
              </a:rPr>
              <a:t>a</a:t>
            </a:r>
            <a:r>
              <a:rPr lang="en-US" sz="2800" b="0" i="0" dirty="0">
                <a:solidFill>
                  <a:srgbClr val="292929"/>
                </a:solidFill>
                <a:effectLst/>
                <a:latin typeface="charter"/>
              </a:rPr>
              <a:t>) What the thing can do </a:t>
            </a:r>
            <a:r>
              <a:rPr lang="en-US" sz="2800" b="0" i="1" dirty="0">
                <a:solidFill>
                  <a:srgbClr val="292929"/>
                </a:solidFill>
                <a:effectLst/>
                <a:latin typeface="charter"/>
              </a:rPr>
              <a:t>(affordance)</a:t>
            </a:r>
            <a:endParaRPr lang="en-US" sz="2800" b="0" i="0" dirty="0">
              <a:solidFill>
                <a:srgbClr val="292929"/>
              </a:solidFill>
              <a:effectLst/>
              <a:latin typeface="charter"/>
            </a:endParaRPr>
          </a:p>
          <a:p>
            <a:pPr marL="342900" lvl="1" indent="0" algn="just">
              <a:buNone/>
            </a:pPr>
            <a:r>
              <a:rPr lang="en-US" sz="2800" b="0" i="0" dirty="0">
                <a:solidFill>
                  <a:srgbClr val="292929"/>
                </a:solidFill>
                <a:effectLst/>
                <a:latin typeface="charter"/>
              </a:rPr>
              <a:t>b) Its current state or significance </a:t>
            </a:r>
            <a:r>
              <a:rPr lang="en-US" sz="2800" b="0" i="1" dirty="0">
                <a:solidFill>
                  <a:srgbClr val="292929"/>
                </a:solidFill>
                <a:effectLst/>
                <a:latin typeface="charter"/>
              </a:rPr>
              <a:t>(signifier)</a:t>
            </a:r>
            <a:endParaRPr lang="en-US" sz="2800" b="0" i="0" dirty="0">
              <a:solidFill>
                <a:srgbClr val="292929"/>
              </a:solidFill>
              <a:effectLst/>
              <a:latin typeface="charter"/>
            </a:endParaRPr>
          </a:p>
          <a:p>
            <a:pPr lvl="1"/>
            <a:endParaRPr lang="en-IN" sz="2800" dirty="0"/>
          </a:p>
        </p:txBody>
      </p:sp>
    </p:spTree>
    <p:extLst>
      <p:ext uri="{BB962C8B-B14F-4D97-AF65-F5344CB8AC3E}">
        <p14:creationId xmlns:p14="http://schemas.microsoft.com/office/powerpoint/2010/main" val="31456598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66DF25-618B-415A-440A-28C864370EC2}"/>
              </a:ext>
            </a:extLst>
          </p:cNvPr>
          <p:cNvSpPr>
            <a:spLocks noGrp="1"/>
          </p:cNvSpPr>
          <p:nvPr>
            <p:ph type="title"/>
          </p:nvPr>
        </p:nvSpPr>
        <p:spPr>
          <a:xfrm>
            <a:off x="628650" y="365126"/>
            <a:ext cx="7886700" cy="1767730"/>
          </a:xfrm>
        </p:spPr>
        <p:txBody>
          <a:bodyPr>
            <a:normAutofit/>
          </a:bodyPr>
          <a:lstStyle/>
          <a:p>
            <a:pPr algn="just"/>
            <a:r>
              <a:rPr lang="en-US" sz="2400" b="1" i="0" dirty="0">
                <a:solidFill>
                  <a:srgbClr val="292929"/>
                </a:solidFill>
                <a:effectLst/>
                <a:latin typeface="Calibri" panose="020F0502020204030204" pitchFamily="34" charset="0"/>
                <a:cs typeface="Calibri" panose="020F0502020204030204" pitchFamily="34" charset="0"/>
              </a:rPr>
              <a:t>Example</a:t>
            </a:r>
            <a:r>
              <a:rPr lang="en-US" sz="2400" b="0" i="0" dirty="0">
                <a:solidFill>
                  <a:srgbClr val="292929"/>
                </a:solidFill>
                <a:effectLst/>
                <a:latin typeface="Calibri" panose="020F0502020204030204" pitchFamily="34" charset="0"/>
                <a:cs typeface="Calibri" panose="020F0502020204030204" pitchFamily="34" charset="0"/>
              </a:rPr>
              <a:t>: Perceiving a chair, the structure, plains and stability, we know it can be sat or stood on.</a:t>
            </a:r>
            <a:br>
              <a:rPr lang="en-US" sz="2400" b="0" i="0" dirty="0">
                <a:solidFill>
                  <a:srgbClr val="292929"/>
                </a:solidFill>
                <a:effectLst/>
                <a:latin typeface="Calibri" panose="020F0502020204030204" pitchFamily="34" charset="0"/>
                <a:cs typeface="Calibri" panose="020F0502020204030204" pitchFamily="34" charset="0"/>
              </a:rPr>
            </a:br>
            <a:r>
              <a:rPr lang="en-US" sz="2400" b="1" i="0" dirty="0">
                <a:solidFill>
                  <a:srgbClr val="292929"/>
                </a:solidFill>
                <a:effectLst/>
                <a:latin typeface="Calibri" panose="020F0502020204030204" pitchFamily="34" charset="0"/>
                <a:cs typeface="Calibri" panose="020F0502020204030204" pitchFamily="34" charset="0"/>
              </a:rPr>
              <a:t>Example</a:t>
            </a:r>
            <a:r>
              <a:rPr lang="en-US" sz="2400" b="0" i="0" dirty="0">
                <a:solidFill>
                  <a:srgbClr val="292929"/>
                </a:solidFill>
                <a:effectLst/>
                <a:latin typeface="Calibri" panose="020F0502020204030204" pitchFamily="34" charset="0"/>
                <a:cs typeface="Calibri" panose="020F0502020204030204" pitchFamily="34" charset="0"/>
              </a:rPr>
              <a:t>: Perceiving a button on a screen, we know it is something that can be pressed to produce an action.</a:t>
            </a:r>
            <a:br>
              <a:rPr lang="en-US" sz="2400" b="0" i="0" dirty="0">
                <a:solidFill>
                  <a:srgbClr val="292929"/>
                </a:solidFill>
                <a:effectLst/>
                <a:latin typeface="Calibri" panose="020F0502020204030204" pitchFamily="34" charset="0"/>
                <a:cs typeface="Calibri" panose="020F0502020204030204" pitchFamily="34" charset="0"/>
              </a:rPr>
            </a:br>
            <a:endParaRPr lang="en-IN" sz="2400"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xmlns="" id="{A5F55011-388A-B71D-FE05-627E355297AA}"/>
              </a:ext>
            </a:extLst>
          </p:cNvPr>
          <p:cNvSpPr>
            <a:spLocks noGrp="1"/>
          </p:cNvSpPr>
          <p:nvPr>
            <p:ph idx="1"/>
          </p:nvPr>
        </p:nvSpPr>
        <p:spPr>
          <a:xfrm>
            <a:off x="628650" y="3728865"/>
            <a:ext cx="7886700" cy="2448097"/>
          </a:xfrm>
        </p:spPr>
        <p:txBody>
          <a:bodyPr/>
          <a:lstStyle/>
          <a:p>
            <a:pPr algn="l"/>
            <a:r>
              <a:rPr lang="en-US" b="1" i="0" dirty="0">
                <a:solidFill>
                  <a:srgbClr val="292929"/>
                </a:solidFill>
                <a:effectLst/>
                <a:latin typeface="charter"/>
              </a:rPr>
              <a:t>Example</a:t>
            </a:r>
            <a:r>
              <a:rPr lang="en-US" b="0" i="0" dirty="0">
                <a:solidFill>
                  <a:srgbClr val="292929"/>
                </a:solidFill>
                <a:effectLst/>
                <a:latin typeface="charter"/>
              </a:rPr>
              <a:t>: Perceiving a chair, the structure, plains and stability, we know it can be sat or stood on.</a:t>
            </a:r>
          </a:p>
          <a:p>
            <a:pPr algn="l"/>
            <a:r>
              <a:rPr lang="en-US" b="1" i="0" dirty="0">
                <a:solidFill>
                  <a:srgbClr val="292929"/>
                </a:solidFill>
                <a:effectLst/>
                <a:latin typeface="charter"/>
              </a:rPr>
              <a:t>Example</a:t>
            </a:r>
            <a:r>
              <a:rPr lang="en-US" b="0" i="0" dirty="0">
                <a:solidFill>
                  <a:srgbClr val="292929"/>
                </a:solidFill>
                <a:effectLst/>
                <a:latin typeface="charter"/>
              </a:rPr>
              <a:t>: Perceiving a button on a screen, we know it is something that can be pressed to produce an action.</a:t>
            </a:r>
          </a:p>
          <a:p>
            <a:endParaRPr lang="en-IN" dirty="0"/>
          </a:p>
        </p:txBody>
      </p:sp>
      <p:pic>
        <p:nvPicPr>
          <p:cNvPr id="12290" name="Picture 2" descr="a basic wooden chair and a UI sign in screen with a clear primary CTA. Annotation says “looks like a button”">
            <a:extLst>
              <a:ext uri="{FF2B5EF4-FFF2-40B4-BE49-F238E27FC236}">
                <a16:creationId xmlns:a16="http://schemas.microsoft.com/office/drawing/2014/main" xmlns="" id="{3AD110F7-89B3-CBDA-0C9C-8AE304D4CE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813" y="2312245"/>
            <a:ext cx="8334375" cy="3417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0579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5532AB-719C-2EC5-C44D-4C72DD83DA93}"/>
              </a:ext>
            </a:extLst>
          </p:cNvPr>
          <p:cNvSpPr>
            <a:spLocks noGrp="1"/>
          </p:cNvSpPr>
          <p:nvPr>
            <p:ph type="title"/>
          </p:nvPr>
        </p:nvSpPr>
        <p:spPr>
          <a:xfrm>
            <a:off x="628650" y="260648"/>
            <a:ext cx="7886700" cy="1430041"/>
          </a:xfrm>
        </p:spPr>
        <p:txBody>
          <a:bodyPr>
            <a:noAutofit/>
          </a:bodyPr>
          <a:lstStyle/>
          <a:p>
            <a:pPr algn="just"/>
            <a:r>
              <a:rPr lang="en-US" sz="2400" b="1" i="0" dirty="0">
                <a:solidFill>
                  <a:srgbClr val="292929"/>
                </a:solidFill>
                <a:effectLst/>
                <a:latin typeface="charter"/>
              </a:rPr>
              <a:t/>
            </a:r>
            <a:br>
              <a:rPr lang="en-US" sz="2400" b="1" i="0" dirty="0">
                <a:solidFill>
                  <a:srgbClr val="292929"/>
                </a:solidFill>
                <a:effectLst/>
                <a:latin typeface="charter"/>
              </a:rPr>
            </a:br>
            <a:r>
              <a:rPr lang="en-US" sz="2400" b="1" i="0" dirty="0">
                <a:solidFill>
                  <a:srgbClr val="292929"/>
                </a:solidFill>
                <a:effectLst/>
                <a:latin typeface="charter"/>
              </a:rPr>
              <a:t/>
            </a:r>
            <a:br>
              <a:rPr lang="en-US" sz="2400" b="1" i="0" dirty="0">
                <a:solidFill>
                  <a:srgbClr val="292929"/>
                </a:solidFill>
                <a:effectLst/>
                <a:latin typeface="charter"/>
              </a:rPr>
            </a:br>
            <a:r>
              <a:rPr lang="en-US" sz="2400" b="1" i="0" dirty="0">
                <a:solidFill>
                  <a:srgbClr val="292929"/>
                </a:solidFill>
                <a:effectLst/>
                <a:latin typeface="charter"/>
              </a:rPr>
              <a:t>Example:</a:t>
            </a:r>
            <a:r>
              <a:rPr lang="en-US" sz="2400" b="0" i="0" dirty="0">
                <a:solidFill>
                  <a:srgbClr val="292929"/>
                </a:solidFill>
                <a:effectLst/>
                <a:latin typeface="charter"/>
              </a:rPr>
              <a:t> The chair has a balloon tied to it, implying that it is reserved for some special occasion.</a:t>
            </a:r>
            <a:br>
              <a:rPr lang="en-US" sz="2400" b="0" i="0" dirty="0">
                <a:solidFill>
                  <a:srgbClr val="292929"/>
                </a:solidFill>
                <a:effectLst/>
                <a:latin typeface="charter"/>
              </a:rPr>
            </a:br>
            <a:r>
              <a:rPr lang="en-US" sz="2400" b="1" i="0" dirty="0">
                <a:solidFill>
                  <a:srgbClr val="292929"/>
                </a:solidFill>
                <a:effectLst/>
                <a:latin typeface="charter"/>
              </a:rPr>
              <a:t>Example:</a:t>
            </a:r>
            <a:r>
              <a:rPr lang="en-US" sz="2400" b="0" i="0" dirty="0">
                <a:solidFill>
                  <a:srgbClr val="292929"/>
                </a:solidFill>
                <a:effectLst/>
                <a:latin typeface="charter"/>
              </a:rPr>
              <a:t> The button is greyed out, suggesting it is inactive.</a:t>
            </a:r>
            <a:br>
              <a:rPr lang="en-US" sz="2400" b="0" i="0" dirty="0">
                <a:solidFill>
                  <a:srgbClr val="292929"/>
                </a:solidFill>
                <a:effectLst/>
                <a:latin typeface="charter"/>
              </a:rPr>
            </a:br>
            <a:r>
              <a:rPr lang="en-US" sz="2400" dirty="0">
                <a:effectLst/>
              </a:rPr>
              <a:t/>
            </a:r>
            <a:br>
              <a:rPr lang="en-US" sz="2400" dirty="0">
                <a:effectLst/>
              </a:rPr>
            </a:br>
            <a:endParaRPr lang="en-IN" sz="2400" dirty="0"/>
          </a:p>
        </p:txBody>
      </p:sp>
      <p:sp>
        <p:nvSpPr>
          <p:cNvPr id="3" name="Content Placeholder 2">
            <a:extLst>
              <a:ext uri="{FF2B5EF4-FFF2-40B4-BE49-F238E27FC236}">
                <a16:creationId xmlns:a16="http://schemas.microsoft.com/office/drawing/2014/main" xmlns="" id="{C337B0E5-18CB-8968-F056-C7AFAA948A40}"/>
              </a:ext>
            </a:extLst>
          </p:cNvPr>
          <p:cNvSpPr>
            <a:spLocks noGrp="1"/>
          </p:cNvSpPr>
          <p:nvPr>
            <p:ph idx="1"/>
          </p:nvPr>
        </p:nvSpPr>
        <p:spPr>
          <a:xfrm>
            <a:off x="628650" y="3728865"/>
            <a:ext cx="7886700" cy="2448097"/>
          </a:xfrm>
        </p:spPr>
        <p:txBody>
          <a:bodyPr/>
          <a:lstStyle/>
          <a:p>
            <a:pPr algn="l"/>
            <a:r>
              <a:rPr lang="en-US" b="1" i="0" dirty="0">
                <a:solidFill>
                  <a:srgbClr val="292929"/>
                </a:solidFill>
                <a:effectLst/>
                <a:latin typeface="charter"/>
              </a:rPr>
              <a:t>Example:</a:t>
            </a:r>
            <a:r>
              <a:rPr lang="en-US" b="0" i="0" dirty="0">
                <a:solidFill>
                  <a:srgbClr val="292929"/>
                </a:solidFill>
                <a:effectLst/>
                <a:latin typeface="charter"/>
              </a:rPr>
              <a:t> The chair has a balloon tied to it, implying that it is reserved for some special occasion.</a:t>
            </a:r>
          </a:p>
          <a:p>
            <a:pPr algn="l"/>
            <a:r>
              <a:rPr lang="en-US" b="1" i="0" dirty="0">
                <a:solidFill>
                  <a:srgbClr val="292929"/>
                </a:solidFill>
                <a:effectLst/>
                <a:latin typeface="charter"/>
              </a:rPr>
              <a:t>Example:</a:t>
            </a:r>
            <a:r>
              <a:rPr lang="en-US" b="0" i="0" dirty="0">
                <a:solidFill>
                  <a:srgbClr val="292929"/>
                </a:solidFill>
                <a:effectLst/>
                <a:latin typeface="charter"/>
              </a:rPr>
              <a:t> The button is greyed out, suggesting it is inactive.</a:t>
            </a:r>
          </a:p>
          <a:p>
            <a:endParaRPr lang="en-IN" dirty="0"/>
          </a:p>
        </p:txBody>
      </p:sp>
      <p:pic>
        <p:nvPicPr>
          <p:cNvPr id="13314" name="Picture 2" descr="A chair with a balloon attached, a UI sign in screen with a greyed out inactive CTA. Annotation says “Looks like a button, but inactive or disabled”">
            <a:extLst>
              <a:ext uri="{FF2B5EF4-FFF2-40B4-BE49-F238E27FC236}">
                <a16:creationId xmlns:a16="http://schemas.microsoft.com/office/drawing/2014/main" xmlns="" id="{E2222F6C-6BB5-6ADF-16CB-18D8A7481E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813" y="2132856"/>
            <a:ext cx="8334375" cy="3596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57867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A5D675-EAEA-21B1-BE8A-9D5ACEBA02B1}"/>
              </a:ext>
            </a:extLst>
          </p:cNvPr>
          <p:cNvSpPr>
            <a:spLocks noGrp="1"/>
          </p:cNvSpPr>
          <p:nvPr>
            <p:ph type="title"/>
          </p:nvPr>
        </p:nvSpPr>
        <p:spPr/>
        <p:txBody>
          <a:bodyPr>
            <a:normAutofit/>
          </a:bodyPr>
          <a:lstStyle/>
          <a:p>
            <a:r>
              <a:rPr lang="en-US" b="0" i="0" dirty="0">
                <a:solidFill>
                  <a:srgbClr val="292929"/>
                </a:solidFill>
                <a:effectLst/>
                <a:latin typeface="charter"/>
              </a:rPr>
              <a:t/>
            </a:r>
            <a:br>
              <a:rPr lang="en-US" b="0" i="0" dirty="0">
                <a:solidFill>
                  <a:srgbClr val="292929"/>
                </a:solidFill>
                <a:effectLst/>
                <a:latin typeface="charter"/>
              </a:rPr>
            </a:br>
            <a:endParaRPr lang="en-IN" dirty="0"/>
          </a:p>
        </p:txBody>
      </p:sp>
      <p:pic>
        <p:nvPicPr>
          <p:cNvPr id="14338" name="Picture 2" descr="A sign in screen with a greyed out disabled button. Annotation says “the button (affordance) is greyed out (signifier)”">
            <a:extLst>
              <a:ext uri="{FF2B5EF4-FFF2-40B4-BE49-F238E27FC236}">
                <a16:creationId xmlns:a16="http://schemas.microsoft.com/office/drawing/2014/main" xmlns="" id="{C66806A3-6639-8943-E8E9-A7DDFB17638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89775" y="1482531"/>
            <a:ext cx="7364450" cy="46944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FEBE33FC-A7C4-B90E-FF98-96510A1ED5F4}"/>
              </a:ext>
            </a:extLst>
          </p:cNvPr>
          <p:cNvSpPr txBox="1"/>
          <p:nvPr/>
        </p:nvSpPr>
        <p:spPr>
          <a:xfrm>
            <a:off x="889775" y="692996"/>
            <a:ext cx="7426641" cy="461665"/>
          </a:xfrm>
          <a:prstGeom prst="rect">
            <a:avLst/>
          </a:prstGeom>
          <a:noFill/>
        </p:spPr>
        <p:txBody>
          <a:bodyPr wrap="square">
            <a:spAutoFit/>
          </a:bodyPr>
          <a:lstStyle/>
          <a:p>
            <a:pPr algn="l"/>
            <a:r>
              <a:rPr lang="en-US" sz="2400" b="1" i="0" dirty="0">
                <a:solidFill>
                  <a:srgbClr val="292929"/>
                </a:solidFill>
                <a:effectLst/>
                <a:latin typeface="Calibri" panose="020F0502020204030204" pitchFamily="34" charset="0"/>
                <a:cs typeface="Calibri" panose="020F0502020204030204" pitchFamily="34" charset="0"/>
              </a:rPr>
              <a:t>Example:</a:t>
            </a:r>
            <a:r>
              <a:rPr lang="en-US" sz="2400" b="0" i="0" dirty="0">
                <a:solidFill>
                  <a:srgbClr val="292929"/>
                </a:solidFill>
                <a:effectLst/>
                <a:latin typeface="Calibri" panose="020F0502020204030204" pitchFamily="34" charset="0"/>
                <a:cs typeface="Calibri" panose="020F0502020204030204" pitchFamily="34" charset="0"/>
              </a:rPr>
              <a:t> The button </a:t>
            </a:r>
            <a:r>
              <a:rPr lang="en-US" sz="2400" b="0" i="1" dirty="0">
                <a:solidFill>
                  <a:srgbClr val="292929"/>
                </a:solidFill>
                <a:effectLst/>
                <a:latin typeface="Calibri" panose="020F0502020204030204" pitchFamily="34" charset="0"/>
                <a:cs typeface="Calibri" panose="020F0502020204030204" pitchFamily="34" charset="0"/>
              </a:rPr>
              <a:t>(affordance)</a:t>
            </a:r>
            <a:r>
              <a:rPr lang="en-US" sz="2400" b="0" i="0" dirty="0">
                <a:solidFill>
                  <a:srgbClr val="292929"/>
                </a:solidFill>
                <a:effectLst/>
                <a:latin typeface="Calibri" panose="020F0502020204030204" pitchFamily="34" charset="0"/>
                <a:cs typeface="Calibri" panose="020F0502020204030204" pitchFamily="34" charset="0"/>
              </a:rPr>
              <a:t> is greyed out </a:t>
            </a:r>
            <a:r>
              <a:rPr lang="en-US" sz="2400" b="0" i="1" dirty="0">
                <a:solidFill>
                  <a:srgbClr val="292929"/>
                </a:solidFill>
                <a:effectLst/>
                <a:latin typeface="Calibri" panose="020F0502020204030204" pitchFamily="34" charset="0"/>
                <a:cs typeface="Calibri" panose="020F0502020204030204" pitchFamily="34" charset="0"/>
              </a:rPr>
              <a:t>(signifier)</a:t>
            </a:r>
            <a:endParaRPr lang="en-US" sz="2400" b="0" i="0" dirty="0">
              <a:solidFill>
                <a:srgbClr val="292929"/>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60980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C27DD8-DAC3-C6C0-9662-C31B3AB3418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570C5B31-473C-BD17-9011-B8F05D10C1C0}"/>
              </a:ext>
            </a:extLst>
          </p:cNvPr>
          <p:cNvSpPr>
            <a:spLocks noGrp="1"/>
          </p:cNvSpPr>
          <p:nvPr>
            <p:ph idx="1"/>
          </p:nvPr>
        </p:nvSpPr>
        <p:spPr/>
        <p:txBody>
          <a:bodyPr/>
          <a:lstStyle/>
          <a:p>
            <a:pPr algn="just"/>
            <a:r>
              <a:rPr lang="en-US" b="1" i="0" dirty="0">
                <a:solidFill>
                  <a:srgbClr val="292929"/>
                </a:solidFill>
                <a:effectLst/>
                <a:latin typeface="charter"/>
              </a:rPr>
              <a:t>Example: </a:t>
            </a:r>
            <a:r>
              <a:rPr lang="en-US" b="0" i="0" dirty="0">
                <a:solidFill>
                  <a:srgbClr val="292929"/>
                </a:solidFill>
                <a:effectLst/>
                <a:latin typeface="charter"/>
              </a:rPr>
              <a:t>There are two buttons </a:t>
            </a:r>
            <a:r>
              <a:rPr lang="en-US" b="0" i="1" dirty="0">
                <a:solidFill>
                  <a:srgbClr val="292929"/>
                </a:solidFill>
                <a:effectLst/>
                <a:latin typeface="charter"/>
              </a:rPr>
              <a:t>(affordance)</a:t>
            </a:r>
            <a:r>
              <a:rPr lang="en-US" b="0" i="0" dirty="0">
                <a:solidFill>
                  <a:srgbClr val="292929"/>
                </a:solidFill>
                <a:effectLst/>
                <a:latin typeface="charter"/>
              </a:rPr>
              <a:t> and it is perceivable that one is probably the preferred action </a:t>
            </a:r>
            <a:r>
              <a:rPr lang="en-US" b="0" i="1" dirty="0">
                <a:solidFill>
                  <a:srgbClr val="292929"/>
                </a:solidFill>
                <a:effectLst/>
                <a:latin typeface="charter"/>
              </a:rPr>
              <a:t>(signifier)</a:t>
            </a:r>
            <a:endParaRPr lang="en-US" b="0" i="0" dirty="0">
              <a:solidFill>
                <a:srgbClr val="292929"/>
              </a:solidFill>
              <a:effectLst/>
              <a:latin typeface="charter"/>
            </a:endParaRPr>
          </a:p>
          <a:p>
            <a:r>
              <a:rPr lang="en-US" dirty="0">
                <a:effectLst/>
              </a:rPr>
              <a:t/>
            </a:r>
            <a:br>
              <a:rPr lang="en-US" dirty="0">
                <a:effectLst/>
              </a:rPr>
            </a:br>
            <a:endParaRPr lang="en-IN" dirty="0"/>
          </a:p>
        </p:txBody>
      </p:sp>
      <p:pic>
        <p:nvPicPr>
          <p:cNvPr id="15362" name="Picture 2" descr="A UI sign up screen with two CTAs, top one is solid, bottom one is a ghost or outline button. Annotation says “it is perceivable that one button has greater importance or relevance (signifier)”">
            <a:extLst>
              <a:ext uri="{FF2B5EF4-FFF2-40B4-BE49-F238E27FC236}">
                <a16:creationId xmlns:a16="http://schemas.microsoft.com/office/drawing/2014/main" xmlns="" id="{30A40093-2C89-C392-B28B-869F39C19B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812" y="2924944"/>
            <a:ext cx="8334375"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49101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75CEB8-D526-6C46-4C27-EEAEE01F4BE9}"/>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xmlns="" id="{A05DC0C0-4B90-22BA-EEF7-717FDBE517AC}"/>
              </a:ext>
            </a:extLst>
          </p:cNvPr>
          <p:cNvSpPr>
            <a:spLocks noGrp="1"/>
          </p:cNvSpPr>
          <p:nvPr>
            <p:ph idx="1"/>
          </p:nvPr>
        </p:nvSpPr>
        <p:spPr/>
        <p:txBody>
          <a:bodyPr/>
          <a:lstStyle/>
          <a:p>
            <a:pPr algn="just"/>
            <a:r>
              <a:rPr lang="en-US" b="1" i="0" dirty="0">
                <a:solidFill>
                  <a:srgbClr val="292929"/>
                </a:solidFill>
                <a:effectLst/>
                <a:latin typeface="charter"/>
              </a:rPr>
              <a:t>Example</a:t>
            </a:r>
            <a:r>
              <a:rPr lang="en-US" b="0" i="0" dirty="0">
                <a:solidFill>
                  <a:srgbClr val="292929"/>
                </a:solidFill>
                <a:effectLst/>
                <a:latin typeface="charter"/>
              </a:rPr>
              <a:t>: A button </a:t>
            </a:r>
            <a:r>
              <a:rPr lang="en-US" b="0" i="1" dirty="0">
                <a:solidFill>
                  <a:srgbClr val="292929"/>
                </a:solidFill>
                <a:effectLst/>
                <a:latin typeface="charter"/>
              </a:rPr>
              <a:t>(affordance)</a:t>
            </a:r>
            <a:r>
              <a:rPr lang="en-US" b="0" i="0" dirty="0">
                <a:solidFill>
                  <a:srgbClr val="292929"/>
                </a:solidFill>
                <a:effectLst/>
                <a:latin typeface="charter"/>
              </a:rPr>
              <a:t> which uses the interface’s primary action style </a:t>
            </a:r>
            <a:r>
              <a:rPr lang="en-US" b="0" i="1" dirty="0">
                <a:solidFill>
                  <a:srgbClr val="292929"/>
                </a:solidFill>
                <a:effectLst/>
                <a:latin typeface="charter"/>
              </a:rPr>
              <a:t>(</a:t>
            </a:r>
            <a:r>
              <a:rPr lang="en-US" b="0" i="1" dirty="0" err="1">
                <a:solidFill>
                  <a:srgbClr val="292929"/>
                </a:solidFill>
                <a:effectLst/>
                <a:latin typeface="charter"/>
              </a:rPr>
              <a:t>colour</a:t>
            </a:r>
            <a:r>
              <a:rPr lang="en-US" b="0" i="1" dirty="0">
                <a:solidFill>
                  <a:srgbClr val="292929"/>
                </a:solidFill>
                <a:effectLst/>
                <a:latin typeface="charter"/>
              </a:rPr>
              <a:t> signifier)</a:t>
            </a:r>
            <a:r>
              <a:rPr lang="en-US" b="0" i="0" dirty="0">
                <a:solidFill>
                  <a:srgbClr val="292929"/>
                </a:solidFill>
                <a:effectLst/>
                <a:latin typeface="charter"/>
              </a:rPr>
              <a:t> which describes the action </a:t>
            </a:r>
            <a:r>
              <a:rPr lang="en-US" b="0" i="1" dirty="0">
                <a:solidFill>
                  <a:srgbClr val="292929"/>
                </a:solidFill>
                <a:effectLst/>
                <a:latin typeface="charter"/>
              </a:rPr>
              <a:t>(word signifier)</a:t>
            </a:r>
            <a:r>
              <a:rPr lang="en-US" b="0" i="0" dirty="0">
                <a:solidFill>
                  <a:srgbClr val="292929"/>
                </a:solidFill>
                <a:effectLst/>
                <a:latin typeface="charter"/>
              </a:rPr>
              <a:t> which includes a forward arrow </a:t>
            </a:r>
            <a:r>
              <a:rPr lang="en-US" b="0" i="1" dirty="0">
                <a:solidFill>
                  <a:srgbClr val="292929"/>
                </a:solidFill>
                <a:effectLst/>
                <a:latin typeface="charter"/>
              </a:rPr>
              <a:t>(directional signifier).</a:t>
            </a:r>
            <a:endParaRPr lang="en-US" b="0" i="0" dirty="0">
              <a:solidFill>
                <a:srgbClr val="292929"/>
              </a:solidFill>
              <a:effectLst/>
              <a:latin typeface="charter"/>
            </a:endParaRPr>
          </a:p>
          <a:p>
            <a:r>
              <a:rPr lang="en-US" dirty="0">
                <a:effectLst/>
              </a:rPr>
              <a:t/>
            </a:r>
            <a:br>
              <a:rPr lang="en-US" dirty="0">
                <a:effectLst/>
              </a:rPr>
            </a:br>
            <a:endParaRPr lang="en-IN" dirty="0"/>
          </a:p>
        </p:txBody>
      </p:sp>
      <p:pic>
        <p:nvPicPr>
          <p:cNvPr id="16386" name="Picture 2" descr="A UI Create account screen. The main CTA is solid state, says “next” and has a chevron. Annotation says “Affordance (button) plus colour plus text plus icon”">
            <a:extLst>
              <a:ext uri="{FF2B5EF4-FFF2-40B4-BE49-F238E27FC236}">
                <a16:creationId xmlns:a16="http://schemas.microsoft.com/office/drawing/2014/main" xmlns="" id="{F732C74A-249A-C86E-C1CF-6F9C5EDAAD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3356991"/>
            <a:ext cx="8334375" cy="2999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9176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841921-5864-199F-98D2-4DB5F02B459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365623E2-7A23-8F38-AEF2-B7585FF79751}"/>
              </a:ext>
            </a:extLst>
          </p:cNvPr>
          <p:cNvSpPr>
            <a:spLocks noGrp="1"/>
          </p:cNvSpPr>
          <p:nvPr>
            <p:ph idx="1"/>
          </p:nvPr>
        </p:nvSpPr>
        <p:spPr>
          <a:xfrm>
            <a:off x="447094" y="1898707"/>
            <a:ext cx="7886700" cy="2243777"/>
          </a:xfrm>
        </p:spPr>
        <p:txBody>
          <a:bodyPr/>
          <a:lstStyle/>
          <a:p>
            <a:pPr marL="0" indent="0" algn="l">
              <a:buNone/>
            </a:pPr>
            <a:r>
              <a:rPr lang="en-US" b="1" i="0" dirty="0">
                <a:solidFill>
                  <a:srgbClr val="292929"/>
                </a:solidFill>
                <a:effectLst/>
                <a:latin typeface="sohne"/>
              </a:rPr>
              <a:t>  False affordance</a:t>
            </a:r>
          </a:p>
          <a:p>
            <a:pPr algn="l"/>
            <a:r>
              <a:rPr lang="en-US" b="0" i="0" dirty="0">
                <a:solidFill>
                  <a:srgbClr val="292929"/>
                </a:solidFill>
                <a:effectLst/>
                <a:latin typeface="charter"/>
              </a:rPr>
              <a:t>The thing looks like it can do something, but it can’t.</a:t>
            </a:r>
          </a:p>
          <a:p>
            <a:pPr marL="0" indent="0">
              <a:buNone/>
            </a:pPr>
            <a:endParaRPr lang="en-IN" dirty="0"/>
          </a:p>
        </p:txBody>
      </p:sp>
      <p:sp>
        <p:nvSpPr>
          <p:cNvPr id="4" name="Footer Placeholder 3">
            <a:extLst>
              <a:ext uri="{FF2B5EF4-FFF2-40B4-BE49-F238E27FC236}">
                <a16:creationId xmlns:a16="http://schemas.microsoft.com/office/drawing/2014/main" xmlns="" id="{7AAC4DBA-E641-F397-4A67-D13839A7007C}"/>
              </a:ext>
            </a:extLst>
          </p:cNvPr>
          <p:cNvSpPr>
            <a:spLocks noGrp="1"/>
          </p:cNvSpPr>
          <p:nvPr>
            <p:ph type="ftr" sz="quarter" idx="11"/>
          </p:nvPr>
        </p:nvSpPr>
        <p:spPr/>
        <p:txBody>
          <a:bodyPr/>
          <a:lstStyle/>
          <a:p>
            <a:r>
              <a:rPr lang="en-GB"/>
              <a:t>www.id-book.com</a:t>
            </a:r>
            <a:endParaRPr lang="en-GB" dirty="0"/>
          </a:p>
        </p:txBody>
      </p:sp>
      <p:sp>
        <p:nvSpPr>
          <p:cNvPr id="5" name="Slide Number Placeholder 4">
            <a:extLst>
              <a:ext uri="{FF2B5EF4-FFF2-40B4-BE49-F238E27FC236}">
                <a16:creationId xmlns:a16="http://schemas.microsoft.com/office/drawing/2014/main" xmlns="" id="{5C322525-5964-6F30-8F4C-EF72A44A7DD6}"/>
              </a:ext>
            </a:extLst>
          </p:cNvPr>
          <p:cNvSpPr>
            <a:spLocks noGrp="1"/>
          </p:cNvSpPr>
          <p:nvPr>
            <p:ph type="sldNum" sz="quarter" idx="12"/>
          </p:nvPr>
        </p:nvSpPr>
        <p:spPr/>
        <p:txBody>
          <a:bodyPr/>
          <a:lstStyle/>
          <a:p>
            <a:fld id="{C66CD472-154E-424C-89AE-4DECF5962F32}" type="slidenum">
              <a:rPr lang="en-US" smtClean="0"/>
              <a:t>68</a:t>
            </a:fld>
            <a:endParaRPr lang="en-US" dirty="0"/>
          </a:p>
        </p:txBody>
      </p:sp>
      <p:pic>
        <p:nvPicPr>
          <p:cNvPr id="17410" name="Picture 2" descr="UI screen with body text. Some of the text is underlined but the same colour as the body text. Annotation says “is this a link? If not, it’s a false affordance”">
            <a:extLst>
              <a:ext uri="{FF2B5EF4-FFF2-40B4-BE49-F238E27FC236}">
                <a16:creationId xmlns:a16="http://schemas.microsoft.com/office/drawing/2014/main" xmlns="" id="{377CDD2B-0A61-2094-BC9C-D7F6FBA098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 y="2780928"/>
            <a:ext cx="8965069" cy="4021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64457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EC387F-5B19-778D-24C5-ACE2B4EE7F99}"/>
              </a:ext>
            </a:extLst>
          </p:cNvPr>
          <p:cNvSpPr>
            <a:spLocks noGrp="1"/>
          </p:cNvSpPr>
          <p:nvPr>
            <p:ph type="title"/>
          </p:nvPr>
        </p:nvSpPr>
        <p:spPr>
          <a:xfrm>
            <a:off x="628650" y="365127"/>
            <a:ext cx="7886700" cy="1035992"/>
          </a:xfrm>
        </p:spPr>
        <p:txBody>
          <a:bodyPr>
            <a:normAutofit/>
          </a:bodyPr>
          <a:lstStyle/>
          <a:p>
            <a:r>
              <a:rPr lang="en-US" sz="2800" b="1" i="0" dirty="0">
                <a:solidFill>
                  <a:srgbClr val="292929"/>
                </a:solidFill>
                <a:effectLst/>
                <a:latin typeface="Calibri" panose="020F0502020204030204" pitchFamily="34" charset="0"/>
                <a:cs typeface="Calibri" panose="020F0502020204030204" pitchFamily="34" charset="0"/>
              </a:rPr>
              <a:t>Negative affordance</a:t>
            </a:r>
            <a:br>
              <a:rPr lang="en-US" sz="2800" b="1" i="0" dirty="0">
                <a:solidFill>
                  <a:srgbClr val="292929"/>
                </a:solidFill>
                <a:effectLst/>
                <a:latin typeface="Calibri" panose="020F0502020204030204" pitchFamily="34" charset="0"/>
                <a:cs typeface="Calibri" panose="020F0502020204030204" pitchFamily="34" charset="0"/>
              </a:rPr>
            </a:br>
            <a:endParaRPr lang="en-IN" sz="28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xmlns="" id="{90A09EAB-3E6C-C8B9-6B17-FA3331AC701D}"/>
              </a:ext>
            </a:extLst>
          </p:cNvPr>
          <p:cNvSpPr>
            <a:spLocks noGrp="1"/>
          </p:cNvSpPr>
          <p:nvPr>
            <p:ph idx="1"/>
          </p:nvPr>
        </p:nvSpPr>
        <p:spPr>
          <a:xfrm>
            <a:off x="628649" y="3689855"/>
            <a:ext cx="7886700" cy="2559370"/>
          </a:xfrm>
        </p:spPr>
        <p:txBody>
          <a:bodyPr>
            <a:normAutofit lnSpcReduction="10000"/>
          </a:bodyPr>
          <a:lstStyle/>
          <a:p>
            <a:pPr algn="just"/>
            <a:r>
              <a:rPr lang="en-US" b="0" i="0" dirty="0">
                <a:solidFill>
                  <a:srgbClr val="292929"/>
                </a:solidFill>
                <a:effectLst/>
                <a:latin typeface="charter"/>
              </a:rPr>
              <a:t>There is an affordance such as a button, but it is not active.</a:t>
            </a:r>
          </a:p>
          <a:p>
            <a:pPr algn="just"/>
            <a:r>
              <a:rPr lang="en-US" b="0" i="0" dirty="0">
                <a:solidFill>
                  <a:srgbClr val="292929"/>
                </a:solidFill>
                <a:effectLst/>
                <a:latin typeface="charter"/>
              </a:rPr>
              <a:t>It looks like a button, it is a button, but it doesn’t behave like a button. </a:t>
            </a:r>
          </a:p>
          <a:p>
            <a:pPr algn="just"/>
            <a:r>
              <a:rPr lang="en-US" b="0" i="0" dirty="0">
                <a:solidFill>
                  <a:srgbClr val="292929"/>
                </a:solidFill>
                <a:effectLst/>
                <a:latin typeface="charter"/>
              </a:rPr>
              <a:t>This is ok </a:t>
            </a:r>
            <a:r>
              <a:rPr lang="en-US" b="0" i="0" dirty="0">
                <a:effectLst/>
                <a:latin typeface="charter"/>
              </a:rPr>
              <a:t>if it’s a temporarily disabled button, which becomes active when the user completes a form</a:t>
            </a:r>
            <a:r>
              <a:rPr lang="en-US" b="0" i="0" dirty="0">
                <a:solidFill>
                  <a:srgbClr val="292929"/>
                </a:solidFill>
                <a:effectLst/>
                <a:latin typeface="charter"/>
              </a:rPr>
              <a:t>, but not if it’s just a button on a screen doing nothing.</a:t>
            </a:r>
            <a:endParaRPr lang="en-IN" dirty="0"/>
          </a:p>
        </p:txBody>
      </p:sp>
      <p:pic>
        <p:nvPicPr>
          <p:cNvPr id="18434" name="Picture 2" descr="Two sign in UI screens. One has partial form completion and an inactive primary CTA, one has full form completion and an active primary CTA. Annotation says “negative affordance.. until form completed”">
            <a:extLst>
              <a:ext uri="{FF2B5EF4-FFF2-40B4-BE49-F238E27FC236}">
                <a16:creationId xmlns:a16="http://schemas.microsoft.com/office/drawing/2014/main" xmlns="" id="{2C9F77F8-0F6B-DE6A-07E3-A2390C5197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052736"/>
            <a:ext cx="8334375" cy="255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1891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37092A-7E1D-0F94-C185-31868A7C31D1}"/>
              </a:ext>
            </a:extLst>
          </p:cNvPr>
          <p:cNvSpPr>
            <a:spLocks noGrp="1"/>
          </p:cNvSpPr>
          <p:nvPr>
            <p:ph type="title"/>
          </p:nvPr>
        </p:nvSpPr>
        <p:spPr/>
        <p:txBody>
          <a:bodyPr/>
          <a:lstStyle/>
          <a:p>
            <a:pPr algn="ctr"/>
            <a:r>
              <a:rPr lang="en-IN" dirty="0"/>
              <a:t>Good Design</a:t>
            </a:r>
          </a:p>
        </p:txBody>
      </p:sp>
      <p:pic>
        <p:nvPicPr>
          <p:cNvPr id="69636" name="Picture 4" descr="mini USB connector">
            <a:extLst>
              <a:ext uri="{FF2B5EF4-FFF2-40B4-BE49-F238E27FC236}">
                <a16:creationId xmlns:a16="http://schemas.microsoft.com/office/drawing/2014/main" xmlns="" id="{4454212B-027C-2B24-7427-1504B57EE6FB}"/>
              </a:ext>
            </a:extLst>
          </p:cNvPr>
          <p:cNvPicPr>
            <a:picLocks noGrp="1" noChangeAspect="1" noChangeArrowheads="1"/>
          </p:cNvPicPr>
          <p:nvPr>
            <p:ph type="clipArt" sz="half" idx="1"/>
          </p:nvPr>
        </p:nvPicPr>
        <p:blipFill>
          <a:blip r:embed="rId2">
            <a:extLst>
              <a:ext uri="{28A0092B-C50C-407E-A947-70E740481C1C}">
                <a14:useLocalDpi xmlns:a14="http://schemas.microsoft.com/office/drawing/2010/main" val="0"/>
              </a:ext>
            </a:extLst>
          </a:blip>
          <a:srcRect/>
          <a:stretch>
            <a:fillRect/>
          </a:stretch>
        </p:blipFill>
        <p:spPr bwMode="auto">
          <a:xfrm>
            <a:off x="1691680" y="1503355"/>
            <a:ext cx="5544616" cy="289497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5">
            <a:extLst>
              <a:ext uri="{FF2B5EF4-FFF2-40B4-BE49-F238E27FC236}">
                <a16:creationId xmlns:a16="http://schemas.microsoft.com/office/drawing/2014/main" xmlns="" id="{2BDEF6E1-890E-DDBB-DAD7-CA57193E65F7}"/>
              </a:ext>
            </a:extLst>
          </p:cNvPr>
          <p:cNvSpPr>
            <a:spLocks noGrp="1" noChangeArrowheads="1"/>
          </p:cNvSpPr>
          <p:nvPr>
            <p:ph type="body" sz="half" idx="2"/>
          </p:nvPr>
        </p:nvSpPr>
        <p:spPr bwMode="auto">
          <a:xfrm>
            <a:off x="908212" y="4364523"/>
            <a:ext cx="6976156"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defTabSz="914400">
              <a:lnSpc>
                <a:spcPct val="100000"/>
              </a:lnSpc>
            </a:pPr>
            <a:r>
              <a:rPr kumimoji="0" lang="en-US" altLang="en-US" sz="280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If the connector could be inserted either way or work </a:t>
            </a:r>
            <a:r>
              <a:rPr lang="en-US" sz="2800" i="0" dirty="0">
                <a:solidFill>
                  <a:srgbClr val="000000"/>
                </a:solidFill>
                <a:effectLst/>
                <a:latin typeface="Times New Roman" panose="02020603050405020304" pitchFamily="18" charset="0"/>
              </a:rPr>
              <a:t>if it was asymmetrical, like the mini USB connector in Photo A., which plugs into B.</a:t>
            </a:r>
            <a:r>
              <a:rPr kumimoji="0" lang="en-US" altLang="en-US" sz="2800" i="0" u="none" strike="noStrike" cap="none" normalizeH="0" baseline="0" dirty="0">
                <a:ln>
                  <a:noFill/>
                </a:ln>
                <a:solidFill>
                  <a:schemeClr val="tx1"/>
                </a:solidFill>
                <a:effectLst/>
              </a:rPr>
              <a:t> </a:t>
            </a:r>
            <a:endParaRPr kumimoji="0" lang="en-US" altLang="en-US" sz="280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133755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5FF90A-75E7-649B-3F7C-D5C6575DE483}"/>
              </a:ext>
            </a:extLst>
          </p:cNvPr>
          <p:cNvSpPr>
            <a:spLocks noGrp="1"/>
          </p:cNvSpPr>
          <p:nvPr>
            <p:ph type="title"/>
          </p:nvPr>
        </p:nvSpPr>
        <p:spPr>
          <a:xfrm>
            <a:off x="628650" y="365126"/>
            <a:ext cx="7886700" cy="672103"/>
          </a:xfrm>
        </p:spPr>
        <p:txBody>
          <a:bodyPr>
            <a:normAutofit fontScale="90000"/>
          </a:bodyPr>
          <a:lstStyle/>
          <a:p>
            <a:r>
              <a:rPr lang="en-US" sz="3100" i="0" dirty="0">
                <a:solidFill>
                  <a:srgbClr val="292929"/>
                </a:solidFill>
                <a:effectLst/>
                <a:latin typeface="sohne"/>
              </a:rPr>
              <a:t>Hidden affordance</a:t>
            </a:r>
            <a:r>
              <a:rPr lang="en-US" b="1" i="0" dirty="0">
                <a:solidFill>
                  <a:srgbClr val="292929"/>
                </a:solidFill>
                <a:effectLst/>
                <a:latin typeface="sohne"/>
              </a:rPr>
              <a:t/>
            </a:r>
            <a:br>
              <a:rPr lang="en-US" b="1" i="0" dirty="0">
                <a:solidFill>
                  <a:srgbClr val="292929"/>
                </a:solidFill>
                <a:effectLst/>
                <a:latin typeface="sohne"/>
              </a:rPr>
            </a:br>
            <a:endParaRPr lang="en-IN" dirty="0"/>
          </a:p>
        </p:txBody>
      </p:sp>
      <p:sp>
        <p:nvSpPr>
          <p:cNvPr id="3" name="Content Placeholder 2">
            <a:extLst>
              <a:ext uri="{FF2B5EF4-FFF2-40B4-BE49-F238E27FC236}">
                <a16:creationId xmlns:a16="http://schemas.microsoft.com/office/drawing/2014/main" xmlns="" id="{3825F4F0-CD25-B33D-950F-B942EE320F82}"/>
              </a:ext>
            </a:extLst>
          </p:cNvPr>
          <p:cNvSpPr>
            <a:spLocks noGrp="1"/>
          </p:cNvSpPr>
          <p:nvPr>
            <p:ph idx="1"/>
          </p:nvPr>
        </p:nvSpPr>
        <p:spPr>
          <a:xfrm>
            <a:off x="899592" y="4149080"/>
            <a:ext cx="7886700" cy="2160240"/>
          </a:xfrm>
        </p:spPr>
        <p:txBody>
          <a:bodyPr>
            <a:normAutofit lnSpcReduction="10000"/>
          </a:bodyPr>
          <a:lstStyle/>
          <a:p>
            <a:pPr algn="just"/>
            <a:r>
              <a:rPr lang="en-US" b="0" i="0" dirty="0">
                <a:solidFill>
                  <a:srgbClr val="292929"/>
                </a:solidFill>
                <a:effectLst/>
                <a:latin typeface="charter"/>
              </a:rPr>
              <a:t>The thing is not perceivable or available until the user interacts with it.</a:t>
            </a:r>
          </a:p>
          <a:p>
            <a:pPr algn="just"/>
            <a:r>
              <a:rPr lang="en-US" b="0" i="0" dirty="0">
                <a:solidFill>
                  <a:srgbClr val="292929"/>
                </a:solidFill>
                <a:effectLst/>
                <a:latin typeface="charter"/>
              </a:rPr>
              <a:t>A classic example is the ghost button, which I see missed all the time by users. Almost invisible until you serendipitously stumble upon it or hover over it and then you can use the interface. </a:t>
            </a:r>
          </a:p>
          <a:p>
            <a:pPr marL="0" indent="0">
              <a:buNone/>
            </a:pPr>
            <a:endParaRPr lang="en-IN" dirty="0"/>
          </a:p>
        </p:txBody>
      </p:sp>
      <p:pic>
        <p:nvPicPr>
          <p:cNvPr id="19458" name="Picture 2" descr="Two buttons. One is a ghost or outline button, with the text label “might be a button”. One is a solid state button with the text label “is a button”. Annotation says “ghost buttons can hide functionality from users”">
            <a:extLst>
              <a:ext uri="{FF2B5EF4-FFF2-40B4-BE49-F238E27FC236}">
                <a16:creationId xmlns:a16="http://schemas.microsoft.com/office/drawing/2014/main" xmlns="" id="{A39E1E6A-C718-4AD0-9F6F-86F3E3F3E8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836712"/>
            <a:ext cx="8334375" cy="3064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7030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737AFF-E4A5-A33F-A557-E918A2FEDB70}"/>
              </a:ext>
            </a:extLst>
          </p:cNvPr>
          <p:cNvSpPr>
            <a:spLocks noGrp="1"/>
          </p:cNvSpPr>
          <p:nvPr>
            <p:ph type="title"/>
          </p:nvPr>
        </p:nvSpPr>
        <p:spPr/>
        <p:txBody>
          <a:bodyPr/>
          <a:lstStyle/>
          <a:p>
            <a:r>
              <a:rPr lang="en-IN" dirty="0"/>
              <a:t>Feedback</a:t>
            </a:r>
          </a:p>
        </p:txBody>
      </p:sp>
      <p:sp>
        <p:nvSpPr>
          <p:cNvPr id="3" name="Content Placeholder 2">
            <a:extLst>
              <a:ext uri="{FF2B5EF4-FFF2-40B4-BE49-F238E27FC236}">
                <a16:creationId xmlns:a16="http://schemas.microsoft.com/office/drawing/2014/main" xmlns="" id="{CA212B28-3547-0978-BB90-9D95A9798ED2}"/>
              </a:ext>
            </a:extLst>
          </p:cNvPr>
          <p:cNvSpPr>
            <a:spLocks noGrp="1"/>
          </p:cNvSpPr>
          <p:nvPr>
            <p:ph idx="1"/>
          </p:nvPr>
        </p:nvSpPr>
        <p:spPr>
          <a:xfrm>
            <a:off x="628650" y="1844824"/>
            <a:ext cx="7886700" cy="4351338"/>
          </a:xfrm>
        </p:spPr>
        <p:txBody>
          <a:bodyPr>
            <a:normAutofit/>
          </a:bodyPr>
          <a:lstStyle/>
          <a:p>
            <a:pPr algn="just">
              <a:buFont typeface="Wingdings" panose="05000000000000000000" pitchFamily="2" charset="2"/>
              <a:buChar char="Ø"/>
            </a:pPr>
            <a:r>
              <a:rPr lang="en-US" sz="2800" b="0" i="0" dirty="0">
                <a:solidFill>
                  <a:srgbClr val="223C50"/>
                </a:solidFill>
                <a:effectLst/>
                <a:latin typeface="TradeGothic"/>
              </a:rPr>
              <a:t>When a user finally takes an action or interacts with our product, they often get an immediate reward of more content or a completed task. </a:t>
            </a:r>
          </a:p>
          <a:p>
            <a:pPr algn="just">
              <a:buFont typeface="Wingdings" panose="05000000000000000000" pitchFamily="2" charset="2"/>
              <a:buChar char="Ø"/>
            </a:pPr>
            <a:r>
              <a:rPr lang="en-US" sz="2800" b="1" i="0" dirty="0" smtClean="0">
                <a:solidFill>
                  <a:srgbClr val="223C50"/>
                </a:solidFill>
                <a:effectLst/>
                <a:latin typeface="TradeGothic"/>
              </a:rPr>
              <a:t>A </a:t>
            </a:r>
            <a:r>
              <a:rPr lang="en-US" sz="2800" b="1" i="0" dirty="0">
                <a:solidFill>
                  <a:srgbClr val="223C50"/>
                </a:solidFill>
                <a:effectLst/>
                <a:latin typeface="TradeGothic"/>
              </a:rPr>
              <a:t>well designed user experience offers us feedback that keeps us reassured we are on track. </a:t>
            </a:r>
          </a:p>
          <a:p>
            <a:pPr algn="just">
              <a:buFont typeface="Wingdings" panose="05000000000000000000" pitchFamily="2" charset="2"/>
              <a:buChar char="Ø"/>
            </a:pPr>
            <a:r>
              <a:rPr lang="en-US" sz="2800" b="0" i="0" dirty="0">
                <a:solidFill>
                  <a:srgbClr val="223C50"/>
                </a:solidFill>
                <a:effectLst/>
                <a:latin typeface="TradeGothic"/>
              </a:rPr>
              <a:t>Digitally, feedback appears in the form of loading bars, error messages, vibrations, etc.</a:t>
            </a:r>
          </a:p>
          <a:p>
            <a:pPr algn="just">
              <a:buFont typeface="Wingdings" panose="05000000000000000000" pitchFamily="2" charset="2"/>
              <a:buChar char="Ø"/>
            </a:pPr>
            <a:endParaRPr lang="en-IN" sz="2800" dirty="0"/>
          </a:p>
        </p:txBody>
      </p:sp>
    </p:spTree>
    <p:extLst>
      <p:ext uri="{BB962C8B-B14F-4D97-AF65-F5344CB8AC3E}">
        <p14:creationId xmlns:p14="http://schemas.microsoft.com/office/powerpoint/2010/main" val="12115957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FA736D-3964-3D23-0FDC-0F8E66D82B3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5CAB9002-7E3F-AF98-946F-2DF7330F6A7E}"/>
              </a:ext>
            </a:extLst>
          </p:cNvPr>
          <p:cNvSpPr>
            <a:spLocks noGrp="1"/>
          </p:cNvSpPr>
          <p:nvPr>
            <p:ph idx="1"/>
          </p:nvPr>
        </p:nvSpPr>
        <p:spPr/>
        <p:txBody>
          <a:bodyPr>
            <a:normAutofit/>
          </a:bodyPr>
          <a:lstStyle/>
          <a:p>
            <a:pPr algn="just">
              <a:buFont typeface="Wingdings" panose="05000000000000000000" pitchFamily="2" charset="2"/>
              <a:buChar char="Ø"/>
            </a:pPr>
            <a:r>
              <a:rPr lang="en-US" sz="2800" b="0" i="0" dirty="0">
                <a:solidFill>
                  <a:srgbClr val="223C50"/>
                </a:solidFill>
                <a:effectLst/>
                <a:latin typeface="TradeGothic"/>
              </a:rPr>
              <a:t>In a tangible example, if you’ve ever turned your car key in the ignition and heard the engine purr—that is great feedback, you know then to shift into drive.</a:t>
            </a:r>
          </a:p>
          <a:p>
            <a:pPr algn="just">
              <a:buFont typeface="Wingdings" panose="05000000000000000000" pitchFamily="2" charset="2"/>
              <a:buChar char="Ø"/>
            </a:pPr>
            <a:r>
              <a:rPr lang="en-US" sz="2800" b="0" i="0" dirty="0">
                <a:solidFill>
                  <a:srgbClr val="223C50"/>
                </a:solidFill>
                <a:effectLst/>
                <a:latin typeface="TradeGothic"/>
              </a:rPr>
              <a:t>Feedback is the error message you receive when you type in the wrong password; it’s the delightful pinging sound you hear when you’ve processed a payment in the app store.</a:t>
            </a:r>
            <a:endParaRPr lang="en-US" sz="2800" dirty="0">
              <a:solidFill>
                <a:srgbClr val="223C50"/>
              </a:solidFill>
              <a:latin typeface="TradeGothic"/>
            </a:endParaRPr>
          </a:p>
        </p:txBody>
      </p:sp>
    </p:spTree>
    <p:extLst>
      <p:ext uri="{BB962C8B-B14F-4D97-AF65-F5344CB8AC3E}">
        <p14:creationId xmlns:p14="http://schemas.microsoft.com/office/powerpoint/2010/main" val="211931563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creenshot of a podcast downloading with a progress wheel">
            <a:extLst>
              <a:ext uri="{FF2B5EF4-FFF2-40B4-BE49-F238E27FC236}">
                <a16:creationId xmlns:a16="http://schemas.microsoft.com/office/drawing/2014/main" xmlns="" id="{252AA00F-0D61-E3CD-EA21-82479DC9FF1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86050" y="241069"/>
            <a:ext cx="4608511" cy="454116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73ED8EC4-1663-D526-B954-90291DD8472D}"/>
              </a:ext>
            </a:extLst>
          </p:cNvPr>
          <p:cNvSpPr txBox="1"/>
          <p:nvPr/>
        </p:nvSpPr>
        <p:spPr>
          <a:xfrm>
            <a:off x="467544" y="4869160"/>
            <a:ext cx="8208912" cy="1938992"/>
          </a:xfrm>
          <a:prstGeom prst="rect">
            <a:avLst/>
          </a:prstGeom>
          <a:noFill/>
        </p:spPr>
        <p:txBody>
          <a:bodyPr wrap="square">
            <a:spAutoFit/>
          </a:bodyPr>
          <a:lstStyle/>
          <a:p>
            <a:pPr marL="285750" indent="-285750" algn="just">
              <a:buFont typeface="Wingdings" panose="05000000000000000000" pitchFamily="2" charset="2"/>
              <a:buChar char="ü"/>
            </a:pPr>
            <a:r>
              <a:rPr lang="en-US" sz="2400" b="0" i="0" dirty="0">
                <a:solidFill>
                  <a:srgbClr val="223C50"/>
                </a:solidFill>
                <a:effectLst/>
                <a:latin typeface="TradeGothic"/>
              </a:rPr>
              <a:t>Feedback reassures us that we are making progress. </a:t>
            </a:r>
          </a:p>
          <a:p>
            <a:pPr marL="285750" indent="-285750" algn="just">
              <a:buFont typeface="Wingdings" panose="05000000000000000000" pitchFamily="2" charset="2"/>
              <a:buChar char="ü"/>
            </a:pPr>
            <a:r>
              <a:rPr lang="en-US" sz="2400" b="0" i="0" dirty="0">
                <a:solidFill>
                  <a:srgbClr val="223C50"/>
                </a:solidFill>
                <a:effectLst/>
                <a:latin typeface="TradeGothic"/>
              </a:rPr>
              <a:t>For example, when downloading a podcast, if you didn’t see any type of loading bar you might assume that the content isn’t yours yet or that the app doesn’t allow downloading. </a:t>
            </a:r>
            <a:endParaRPr lang="en-IN" sz="2400" dirty="0"/>
          </a:p>
        </p:txBody>
      </p:sp>
    </p:spTree>
    <p:extLst>
      <p:ext uri="{BB962C8B-B14F-4D97-AF65-F5344CB8AC3E}">
        <p14:creationId xmlns:p14="http://schemas.microsoft.com/office/powerpoint/2010/main" val="25155334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1BA6B7-8161-D4A9-B2FE-8F2F70D7D2ED}"/>
              </a:ext>
            </a:extLst>
          </p:cNvPr>
          <p:cNvSpPr>
            <a:spLocks noGrp="1"/>
          </p:cNvSpPr>
          <p:nvPr>
            <p:ph type="title"/>
          </p:nvPr>
        </p:nvSpPr>
        <p:spPr/>
        <p:txBody>
          <a:bodyPr/>
          <a:lstStyle/>
          <a:p>
            <a:endParaRPr lang="en-IN"/>
          </a:p>
        </p:txBody>
      </p:sp>
      <p:pic>
        <p:nvPicPr>
          <p:cNvPr id="8194" name="Picture 2" descr="Screenshot of a Gmail notification serving as feedback to confirm message was deleted">
            <a:extLst>
              <a:ext uri="{FF2B5EF4-FFF2-40B4-BE49-F238E27FC236}">
                <a16:creationId xmlns:a16="http://schemas.microsoft.com/office/drawing/2014/main" xmlns="" id="{9859EA6D-8CDC-B0A0-438C-39FFA18FA5A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0" y="2096294"/>
            <a:ext cx="762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73683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FA736D-3964-3D23-0FDC-0F8E66D82B3B}"/>
              </a:ext>
            </a:extLst>
          </p:cNvPr>
          <p:cNvSpPr>
            <a:spLocks noGrp="1"/>
          </p:cNvSpPr>
          <p:nvPr>
            <p:ph type="title"/>
          </p:nvPr>
        </p:nvSpPr>
        <p:spPr/>
        <p:txBody>
          <a:bodyPr/>
          <a:lstStyle/>
          <a:p>
            <a:endParaRPr lang="en-IN" dirty="0"/>
          </a:p>
        </p:txBody>
      </p:sp>
      <p:sp>
        <p:nvSpPr>
          <p:cNvPr id="4" name="AutoShape 2" descr="The design of feedback in digital products | by Freda Higgs | UX Collectiv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Content Placeholder 6"/>
          <p:cNvPicPr>
            <a:picLocks noGrp="1" noChangeAspect="1"/>
          </p:cNvPicPr>
          <p:nvPr>
            <p:ph idx="1"/>
          </p:nvPr>
        </p:nvPicPr>
        <p:blipFill>
          <a:blip r:embed="rId2"/>
          <a:stretch>
            <a:fillRect/>
          </a:stretch>
        </p:blipFill>
        <p:spPr>
          <a:xfrm>
            <a:off x="1647268" y="1825625"/>
            <a:ext cx="5849463" cy="4351338"/>
          </a:xfrm>
          <a:prstGeom prst="rect">
            <a:avLst/>
          </a:prstGeom>
        </p:spPr>
      </p:pic>
    </p:spTree>
    <p:extLst>
      <p:ext uri="{BB962C8B-B14F-4D97-AF65-F5344CB8AC3E}">
        <p14:creationId xmlns:p14="http://schemas.microsoft.com/office/powerpoint/2010/main" val="148217008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6C5213-1973-4CDC-30D6-0E14D559E8CD}"/>
              </a:ext>
            </a:extLst>
          </p:cNvPr>
          <p:cNvSpPr>
            <a:spLocks noGrp="1"/>
          </p:cNvSpPr>
          <p:nvPr>
            <p:ph type="title"/>
          </p:nvPr>
        </p:nvSpPr>
        <p:spPr/>
        <p:txBody>
          <a:bodyPr/>
          <a:lstStyle/>
          <a:p>
            <a:r>
              <a:rPr lang="en-US" b="1" i="0" dirty="0">
                <a:solidFill>
                  <a:srgbClr val="292929"/>
                </a:solidFill>
                <a:effectLst/>
                <a:latin typeface="charter"/>
              </a:rPr>
              <a:t>Visibility</a:t>
            </a:r>
            <a:endParaRPr lang="en-IN" dirty="0"/>
          </a:p>
        </p:txBody>
      </p:sp>
      <p:sp>
        <p:nvSpPr>
          <p:cNvPr id="3" name="Content Placeholder 2">
            <a:extLst>
              <a:ext uri="{FF2B5EF4-FFF2-40B4-BE49-F238E27FC236}">
                <a16:creationId xmlns:a16="http://schemas.microsoft.com/office/drawing/2014/main" xmlns="" id="{18F0C321-2CD3-72CB-24A8-F079C4CFB7DB}"/>
              </a:ext>
            </a:extLst>
          </p:cNvPr>
          <p:cNvSpPr>
            <a:spLocks noGrp="1"/>
          </p:cNvSpPr>
          <p:nvPr>
            <p:ph idx="1"/>
          </p:nvPr>
        </p:nvSpPr>
        <p:spPr/>
        <p:txBody>
          <a:bodyPr>
            <a:normAutofit/>
          </a:bodyPr>
          <a:lstStyle/>
          <a:p>
            <a:pPr algn="just">
              <a:buFont typeface="Wingdings" panose="05000000000000000000" pitchFamily="2" charset="2"/>
              <a:buChar char="Ø"/>
            </a:pPr>
            <a:r>
              <a:rPr lang="en-US" dirty="0"/>
              <a:t>Visibility is the basic principle that the more visible an element is, the more likely users will know about them and how to use them.</a:t>
            </a:r>
          </a:p>
          <a:p>
            <a:pPr algn="just">
              <a:buFont typeface="Wingdings" panose="05000000000000000000" pitchFamily="2" charset="2"/>
              <a:buChar char="Ø"/>
            </a:pPr>
            <a:r>
              <a:rPr lang="en-US" b="0" i="0" dirty="0">
                <a:solidFill>
                  <a:srgbClr val="292929"/>
                </a:solidFill>
                <a:effectLst/>
                <a:latin typeface="charter"/>
              </a:rPr>
              <a:t>Equally important is the opposite: when something is out of sight, it’s difficult to know about and use.</a:t>
            </a:r>
          </a:p>
          <a:p>
            <a:pPr algn="just">
              <a:buFont typeface="Wingdings" panose="05000000000000000000" pitchFamily="2" charset="2"/>
              <a:buChar char="Ø"/>
            </a:pPr>
            <a:r>
              <a:rPr lang="en-US" b="0" i="0" dirty="0">
                <a:solidFill>
                  <a:srgbClr val="292929"/>
                </a:solidFill>
                <a:effectLst/>
                <a:latin typeface="charter"/>
              </a:rPr>
              <a:t>The skill in applying this principle is realizing that you can’t make everything visible, because it’ll ultimately clutter the interface but instead need to prioritize what interface elements are by far the most important for the user experience and prioritize their visibility.</a:t>
            </a:r>
          </a:p>
          <a:p>
            <a:pPr marL="0" indent="0">
              <a:buNone/>
            </a:pPr>
            <a:endParaRPr lang="en-US" b="0" i="0" dirty="0">
              <a:solidFill>
                <a:srgbClr val="292929"/>
              </a:solidFill>
              <a:effectLst/>
              <a:latin typeface="charter"/>
            </a:endParaRPr>
          </a:p>
        </p:txBody>
      </p:sp>
    </p:spTree>
    <p:extLst>
      <p:ext uri="{BB962C8B-B14F-4D97-AF65-F5344CB8AC3E}">
        <p14:creationId xmlns:p14="http://schemas.microsoft.com/office/powerpoint/2010/main" val="373969084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DDEF1F-C642-ED79-362A-BD83DCFD06F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5887DA18-DCC0-94B1-D41C-51C5F4C0E553}"/>
              </a:ext>
            </a:extLst>
          </p:cNvPr>
          <p:cNvSpPr>
            <a:spLocks noGrp="1"/>
          </p:cNvSpPr>
          <p:nvPr>
            <p:ph idx="1"/>
          </p:nvPr>
        </p:nvSpPr>
        <p:spPr/>
        <p:txBody>
          <a:bodyPr>
            <a:normAutofit/>
          </a:bodyPr>
          <a:lstStyle/>
          <a:p>
            <a:pPr algn="just">
              <a:buFont typeface="Wingdings" panose="05000000000000000000" pitchFamily="2" charset="2"/>
              <a:buChar char="Ø"/>
            </a:pPr>
            <a:r>
              <a:rPr lang="en-US" b="0" i="0" dirty="0">
                <a:solidFill>
                  <a:srgbClr val="292929"/>
                </a:solidFill>
                <a:effectLst/>
                <a:latin typeface="charter"/>
              </a:rPr>
              <a:t>The trade-off between hamburger side-bar menus and tab-bar menus in mobile applications is a very recent design debate centered around this very principle of visibility. </a:t>
            </a:r>
          </a:p>
          <a:p>
            <a:pPr algn="just">
              <a:buFont typeface="Wingdings" panose="05000000000000000000" pitchFamily="2" charset="2"/>
              <a:buChar char="Ø"/>
            </a:pPr>
            <a:r>
              <a:rPr lang="en-US" b="0" i="0" dirty="0">
                <a:solidFill>
                  <a:srgbClr val="292929"/>
                </a:solidFill>
                <a:effectLst/>
                <a:latin typeface="charter"/>
              </a:rPr>
              <a:t>While the hamburger menu provides a convenient place to store a variety of menu items in a mobile app, it comes at a huge disadvantage: the lack of visibility of the contained menu items.</a:t>
            </a:r>
          </a:p>
          <a:p>
            <a:pPr algn="just">
              <a:buFont typeface="Wingdings" panose="05000000000000000000" pitchFamily="2" charset="2"/>
              <a:buChar char="Ø"/>
            </a:pPr>
            <a:r>
              <a:rPr lang="en-US" b="0" i="0" dirty="0">
                <a:solidFill>
                  <a:srgbClr val="292929"/>
                </a:solidFill>
                <a:effectLst/>
                <a:latin typeface="charter"/>
              </a:rPr>
              <a:t> We’ve seen a shift in major apps like Facebook away from hamburger menus and back toward tab-bar menus to improve the visibility of their key experiences.</a:t>
            </a:r>
            <a:endParaRPr lang="en-IN" dirty="0"/>
          </a:p>
          <a:p>
            <a:pPr marL="0" indent="0">
              <a:buNone/>
            </a:pPr>
            <a:endParaRPr lang="en-IN" dirty="0"/>
          </a:p>
        </p:txBody>
      </p:sp>
    </p:spTree>
    <p:extLst>
      <p:ext uri="{BB962C8B-B14F-4D97-AF65-F5344CB8AC3E}">
        <p14:creationId xmlns:p14="http://schemas.microsoft.com/office/powerpoint/2010/main" val="137719366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2B73D0-D6DA-A8DD-8451-8E52FB86D022}"/>
              </a:ext>
            </a:extLst>
          </p:cNvPr>
          <p:cNvSpPr>
            <a:spLocks noGrp="1"/>
          </p:cNvSpPr>
          <p:nvPr>
            <p:ph type="title"/>
          </p:nvPr>
        </p:nvSpPr>
        <p:spPr/>
        <p:txBody>
          <a:bodyPr/>
          <a:lstStyle/>
          <a:p>
            <a:endParaRPr lang="en-IN"/>
          </a:p>
        </p:txBody>
      </p:sp>
      <p:pic>
        <p:nvPicPr>
          <p:cNvPr id="1026" name="Picture 2">
            <a:extLst>
              <a:ext uri="{FF2B5EF4-FFF2-40B4-BE49-F238E27FC236}">
                <a16:creationId xmlns:a16="http://schemas.microsoft.com/office/drawing/2014/main" xmlns="" id="{9CDA77AB-7ED5-07B2-FA72-46952651A41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31640" y="1844825"/>
            <a:ext cx="6336704" cy="4142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6516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98BD7E-180A-41DB-50DB-49088251ABA3}"/>
              </a:ext>
            </a:extLst>
          </p:cNvPr>
          <p:cNvSpPr>
            <a:spLocks noGrp="1"/>
          </p:cNvSpPr>
          <p:nvPr>
            <p:ph type="title"/>
          </p:nvPr>
        </p:nvSpPr>
        <p:spPr/>
        <p:txBody>
          <a:bodyPr/>
          <a:lstStyle/>
          <a:p>
            <a:r>
              <a:rPr lang="en-IN" dirty="0"/>
              <a:t>Mapping</a:t>
            </a:r>
          </a:p>
        </p:txBody>
      </p:sp>
      <p:sp>
        <p:nvSpPr>
          <p:cNvPr id="3" name="Content Placeholder 2">
            <a:extLst>
              <a:ext uri="{FF2B5EF4-FFF2-40B4-BE49-F238E27FC236}">
                <a16:creationId xmlns:a16="http://schemas.microsoft.com/office/drawing/2014/main" xmlns="" id="{017BB98C-E6D7-6185-0ED3-E3513DBA5F40}"/>
              </a:ext>
            </a:extLst>
          </p:cNvPr>
          <p:cNvSpPr>
            <a:spLocks noGrp="1"/>
          </p:cNvSpPr>
          <p:nvPr>
            <p:ph idx="1"/>
          </p:nvPr>
        </p:nvSpPr>
        <p:spPr>
          <a:xfrm>
            <a:off x="628650" y="1340768"/>
            <a:ext cx="7886700" cy="4836195"/>
          </a:xfrm>
        </p:spPr>
        <p:txBody>
          <a:bodyPr/>
          <a:lstStyle/>
          <a:p>
            <a:pPr algn="just">
              <a:buFont typeface="Wingdings" panose="05000000000000000000" pitchFamily="2" charset="2"/>
              <a:buChar char="Ø"/>
            </a:pPr>
            <a:r>
              <a:rPr lang="en-US" b="0" i="0" dirty="0">
                <a:solidFill>
                  <a:srgbClr val="292929"/>
                </a:solidFill>
                <a:effectLst/>
                <a:latin typeface="charter"/>
              </a:rPr>
              <a:t>Mapping is about having a clear relationship between controls and the effect they have on the world. </a:t>
            </a:r>
          </a:p>
          <a:p>
            <a:pPr algn="just">
              <a:buFont typeface="Wingdings" panose="05000000000000000000" pitchFamily="2" charset="2"/>
              <a:buChar char="Ø"/>
            </a:pPr>
            <a:r>
              <a:rPr lang="en-US" dirty="0">
                <a:solidFill>
                  <a:srgbClr val="292929"/>
                </a:solidFill>
                <a:latin typeface="charter"/>
              </a:rPr>
              <a:t>M</a:t>
            </a:r>
            <a:r>
              <a:rPr lang="en-US" b="0" i="0" dirty="0" smtClean="0">
                <a:solidFill>
                  <a:srgbClr val="292929"/>
                </a:solidFill>
                <a:effectLst/>
                <a:latin typeface="charter"/>
              </a:rPr>
              <a:t>apping should be as </a:t>
            </a:r>
            <a:r>
              <a:rPr lang="en-US" b="0" i="0" dirty="0">
                <a:solidFill>
                  <a:srgbClr val="292929"/>
                </a:solidFill>
                <a:effectLst/>
                <a:latin typeface="charter"/>
              </a:rPr>
              <a:t>natural as possible. </a:t>
            </a:r>
          </a:p>
          <a:p>
            <a:pPr algn="just">
              <a:buFont typeface="Wingdings" panose="05000000000000000000" pitchFamily="2" charset="2"/>
              <a:buChar char="Ø"/>
            </a:pPr>
            <a:r>
              <a:rPr lang="en-US" b="0" i="0" dirty="0">
                <a:solidFill>
                  <a:srgbClr val="292929"/>
                </a:solidFill>
                <a:effectLst/>
                <a:latin typeface="charter"/>
              </a:rPr>
              <a:t>Stove tops are a great example </a:t>
            </a:r>
            <a:r>
              <a:rPr lang="en-US" b="0" i="0" dirty="0" smtClean="0">
                <a:solidFill>
                  <a:srgbClr val="292929"/>
                </a:solidFill>
                <a:effectLst/>
                <a:latin typeface="charter"/>
              </a:rPr>
              <a:t>. </a:t>
            </a:r>
            <a:r>
              <a:rPr lang="en-US" b="0" i="0" dirty="0">
                <a:solidFill>
                  <a:srgbClr val="292929"/>
                </a:solidFill>
                <a:effectLst/>
                <a:latin typeface="charter"/>
              </a:rPr>
              <a:t>When you see the first image, the mapping is not very clear because it’s difficult to determine which control operates each burner. Versus the second image, it’s far clearer the control that controls each burner, which has a better mapping.</a:t>
            </a:r>
            <a:endParaRPr lang="en-IN" dirty="0"/>
          </a:p>
        </p:txBody>
      </p:sp>
      <p:pic>
        <p:nvPicPr>
          <p:cNvPr id="2050" name="Picture 2">
            <a:extLst>
              <a:ext uri="{FF2B5EF4-FFF2-40B4-BE49-F238E27FC236}">
                <a16:creationId xmlns:a16="http://schemas.microsoft.com/office/drawing/2014/main" xmlns="" id="{45B69A65-16E5-E5AF-8EF4-694B5E5126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4653136"/>
            <a:ext cx="6429375" cy="194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2842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p:txBody>
          <a:bodyPr/>
          <a:lstStyle/>
          <a:p>
            <a:r>
              <a:rPr lang="en-GB" dirty="0"/>
              <a:t>		</a:t>
            </a:r>
            <a:r>
              <a:rPr lang="en-GB" dirty="0">
                <a:solidFill>
                  <a:schemeClr val="accent6">
                    <a:lumMod val="75000"/>
                  </a:schemeClr>
                </a:solidFill>
              </a:rPr>
              <a:t>Good design</a:t>
            </a:r>
          </a:p>
        </p:txBody>
      </p:sp>
      <p:sp>
        <p:nvSpPr>
          <p:cNvPr id="24581" name="Rectangle 4"/>
          <p:cNvSpPr>
            <a:spLocks noGrp="1" noChangeArrowheads="1"/>
          </p:cNvSpPr>
          <p:nvPr>
            <p:ph sz="half" idx="1"/>
          </p:nvPr>
        </p:nvSpPr>
        <p:spPr>
          <a:xfrm>
            <a:off x="457200" y="1600200"/>
            <a:ext cx="4330824" cy="4525963"/>
          </a:xfrm>
        </p:spPr>
        <p:txBody>
          <a:bodyPr>
            <a:normAutofit/>
          </a:bodyPr>
          <a:lstStyle/>
          <a:p>
            <a:pPr marL="0" indent="0">
              <a:buNone/>
            </a:pPr>
            <a:r>
              <a:rPr lang="en-GB" dirty="0">
                <a:latin typeface="+mn-lt"/>
              </a:rPr>
              <a:t>Why is the TiVo remote much better designed than standard remote controls?</a:t>
            </a:r>
          </a:p>
          <a:p>
            <a:pPr lvl="1">
              <a:buFont typeface="Arial" panose="020B0604020202020204" pitchFamily="34" charset="0"/>
              <a:buChar char="•"/>
            </a:pPr>
            <a:r>
              <a:rPr lang="en-GB" sz="2400" dirty="0">
                <a:solidFill>
                  <a:schemeClr val="tx1"/>
                </a:solidFill>
                <a:latin typeface="+mn-lt"/>
              </a:rPr>
              <a:t>Peanut shaped to fit in hand</a:t>
            </a:r>
          </a:p>
          <a:p>
            <a:pPr lvl="1">
              <a:buFont typeface="Arial" panose="020B0604020202020204" pitchFamily="34" charset="0"/>
              <a:buChar char="•"/>
            </a:pPr>
            <a:r>
              <a:rPr lang="en-GB" sz="2400" dirty="0">
                <a:solidFill>
                  <a:schemeClr val="tx1"/>
                </a:solidFill>
                <a:latin typeface="+mn-lt"/>
              </a:rPr>
              <a:t>Logical layout and color-coded, distinctive buttons</a:t>
            </a:r>
          </a:p>
          <a:p>
            <a:pPr lvl="1">
              <a:buFont typeface="Arial" panose="020B0604020202020204" pitchFamily="34" charset="0"/>
              <a:buChar char="•"/>
            </a:pPr>
            <a:r>
              <a:rPr lang="en-GB" sz="2400" dirty="0">
                <a:solidFill>
                  <a:schemeClr val="tx1"/>
                </a:solidFill>
                <a:latin typeface="+mn-lt"/>
              </a:rPr>
              <a:t>Easy-to-locate buttons</a:t>
            </a:r>
          </a:p>
          <a:p>
            <a:pPr marL="457200" lvl="1" indent="0">
              <a:buNone/>
            </a:pPr>
            <a:endParaRPr lang="en-GB" sz="2400" dirty="0"/>
          </a:p>
          <a:p>
            <a:pPr marL="457200" lvl="1" indent="0">
              <a:buNone/>
            </a:pPr>
            <a:endParaRPr lang="en-GB" sz="2000" dirty="0">
              <a:solidFill>
                <a:schemeClr val="tx1"/>
              </a:solidFill>
            </a:endParaRPr>
          </a:p>
        </p:txBody>
      </p:sp>
      <p:pic>
        <p:nvPicPr>
          <p:cNvPr id="4" name="Content Placeholder 3" descr="Illustration of a TiVo remote control."/>
          <p:cNvPicPr>
            <a:picLocks noGrp="1" noChangeAspect="1"/>
          </p:cNvPicPr>
          <p:nvPr>
            <p:ph sz="half" idx="2"/>
          </p:nvPr>
        </p:nvPicPr>
        <p:blipFill>
          <a:blip r:embed="rId3"/>
          <a:stretch>
            <a:fillRect/>
          </a:stretch>
        </p:blipFill>
        <p:spPr>
          <a:xfrm>
            <a:off x="5692393" y="1825625"/>
            <a:ext cx="1759713" cy="4351338"/>
          </a:xfrm>
          <a:prstGeom prst="rect">
            <a:avLst/>
          </a:prstGeom>
        </p:spPr>
      </p:pic>
      <p:sp>
        <p:nvSpPr>
          <p:cNvPr id="5" name="Slide Number Placeholder 1"/>
          <p:cNvSpPr txBox="1">
            <a:spLocks/>
          </p:cNvSpPr>
          <p:nvPr/>
        </p:nvSpPr>
        <p:spPr>
          <a:xfrm>
            <a:off x="6553200" y="6376243"/>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en-GB" sz="1200" dirty="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endParaRPr>
          </a:p>
        </p:txBody>
      </p:sp>
    </p:spTree>
    <p:extLst>
      <p:ext uri="{BB962C8B-B14F-4D97-AF65-F5344CB8AC3E}">
        <p14:creationId xmlns:p14="http://schemas.microsoft.com/office/powerpoint/2010/main" val="42867654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CF4213-6594-477B-9932-57689306755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96E14C7D-61A0-19F3-3D9E-9CF2EDF38DF9}"/>
              </a:ext>
            </a:extLst>
          </p:cNvPr>
          <p:cNvSpPr>
            <a:spLocks noGrp="1"/>
          </p:cNvSpPr>
          <p:nvPr>
            <p:ph idx="1"/>
          </p:nvPr>
        </p:nvSpPr>
        <p:spPr/>
        <p:txBody>
          <a:bodyPr/>
          <a:lstStyle/>
          <a:p>
            <a:pPr algn="just">
              <a:buFont typeface="Wingdings" panose="05000000000000000000" pitchFamily="2" charset="2"/>
              <a:buChar char="Ø"/>
            </a:pPr>
            <a:r>
              <a:rPr lang="en-US" b="0" i="0" dirty="0">
                <a:solidFill>
                  <a:srgbClr val="292929"/>
                </a:solidFill>
                <a:effectLst/>
                <a:latin typeface="charter"/>
              </a:rPr>
              <a:t>This slider also has a strong mapping, since it’s clear moving it to the right will increase it’s value versus moving it to the left will decrease it.</a:t>
            </a:r>
          </a:p>
          <a:p>
            <a:pPr marL="0" indent="0">
              <a:buNone/>
            </a:pPr>
            <a:endParaRPr lang="en-IN" dirty="0"/>
          </a:p>
        </p:txBody>
      </p:sp>
      <p:pic>
        <p:nvPicPr>
          <p:cNvPr id="3074" name="Picture 2">
            <a:extLst>
              <a:ext uri="{FF2B5EF4-FFF2-40B4-BE49-F238E27FC236}">
                <a16:creationId xmlns:a16="http://schemas.microsoft.com/office/drawing/2014/main" xmlns="" id="{2A3C0D02-8AA4-8DF1-5CE3-86CDC5E471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3501008"/>
            <a:ext cx="5688632" cy="1008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47321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9C2EBC-2A50-214C-B2DA-3AEA32060AEC}"/>
              </a:ext>
            </a:extLst>
          </p:cNvPr>
          <p:cNvSpPr>
            <a:spLocks noGrp="1"/>
          </p:cNvSpPr>
          <p:nvPr>
            <p:ph type="title"/>
          </p:nvPr>
        </p:nvSpPr>
        <p:spPr/>
        <p:txBody>
          <a:bodyPr/>
          <a:lstStyle/>
          <a:p>
            <a:r>
              <a:rPr lang="en-IN" dirty="0"/>
              <a:t>ERGONOMICS</a:t>
            </a:r>
            <a:br>
              <a:rPr lang="en-IN" dirty="0"/>
            </a:br>
            <a:endParaRPr lang="en-IN" dirty="0"/>
          </a:p>
        </p:txBody>
      </p:sp>
      <p:sp>
        <p:nvSpPr>
          <p:cNvPr id="3" name="Content Placeholder 2">
            <a:extLst>
              <a:ext uri="{FF2B5EF4-FFF2-40B4-BE49-F238E27FC236}">
                <a16:creationId xmlns:a16="http://schemas.microsoft.com/office/drawing/2014/main" xmlns="" id="{35F17A8C-E5B1-A8E5-C8A8-F8835A90FE3C}"/>
              </a:ext>
            </a:extLst>
          </p:cNvPr>
          <p:cNvSpPr>
            <a:spLocks noGrp="1"/>
          </p:cNvSpPr>
          <p:nvPr>
            <p:ph idx="1"/>
          </p:nvPr>
        </p:nvSpPr>
        <p:spPr>
          <a:xfrm>
            <a:off x="628650" y="1052896"/>
            <a:ext cx="7886700" cy="4351338"/>
          </a:xfrm>
        </p:spPr>
        <p:txBody>
          <a:bodyPr>
            <a:noAutofit/>
          </a:bodyPr>
          <a:lstStyle/>
          <a:p>
            <a:pPr algn="just">
              <a:buFont typeface="Wingdings" panose="05000000000000000000" pitchFamily="2" charset="2"/>
              <a:buChar char="v"/>
            </a:pPr>
            <a:r>
              <a:rPr lang="en-US" b="1" i="0" dirty="0">
                <a:solidFill>
                  <a:srgbClr val="4A4A4A"/>
                </a:solidFill>
                <a:effectLst/>
                <a:latin typeface="Calibri" panose="020F0502020204030204" pitchFamily="34" charset="0"/>
                <a:cs typeface="Calibri" panose="020F0502020204030204" pitchFamily="34" charset="0"/>
              </a:rPr>
              <a:t>Ergonomics</a:t>
            </a:r>
            <a:r>
              <a:rPr lang="en-US" b="0" i="0" dirty="0">
                <a:solidFill>
                  <a:srgbClr val="4A4A4A"/>
                </a:solidFill>
                <a:effectLst/>
                <a:latin typeface="Calibri" panose="020F0502020204030204" pitchFamily="34" charset="0"/>
                <a:cs typeface="Calibri" panose="020F0502020204030204" pitchFamily="34" charset="0"/>
              </a:rPr>
              <a:t> is about ensuring a good fit between people and the things they interact with. </a:t>
            </a:r>
          </a:p>
          <a:p>
            <a:pPr algn="just">
              <a:buFont typeface="Wingdings" panose="05000000000000000000" pitchFamily="2" charset="2"/>
              <a:buChar char="v"/>
            </a:pPr>
            <a:r>
              <a:rPr lang="en-US" dirty="0">
                <a:solidFill>
                  <a:srgbClr val="4A4A4A"/>
                </a:solidFill>
                <a:latin typeface="Calibri" panose="020F0502020204030204" pitchFamily="34" charset="0"/>
                <a:cs typeface="Calibri" panose="020F0502020204030204" pitchFamily="34" charset="0"/>
              </a:rPr>
              <a:t>E</a:t>
            </a:r>
            <a:r>
              <a:rPr lang="en-US" b="0" i="0" dirty="0">
                <a:solidFill>
                  <a:srgbClr val="4A4A4A"/>
                </a:solidFill>
                <a:effectLst/>
                <a:latin typeface="Calibri" panose="020F0502020204030204" pitchFamily="34" charset="0"/>
                <a:cs typeface="Calibri" panose="020F0502020204030204" pitchFamily="34" charset="0"/>
              </a:rPr>
              <a:t>rgonomics should be considered in the design of every product, system or environment.</a:t>
            </a:r>
          </a:p>
          <a:p>
            <a:pPr algn="just">
              <a:buFont typeface="Wingdings" panose="05000000000000000000" pitchFamily="2" charset="2"/>
              <a:buChar char="v"/>
            </a:pPr>
            <a:r>
              <a:rPr lang="en-US" b="0" i="0" dirty="0">
                <a:solidFill>
                  <a:srgbClr val="4A4A4A"/>
                </a:solidFill>
                <a:effectLst/>
                <a:latin typeface="Calibri" panose="020F0502020204030204" pitchFamily="34" charset="0"/>
                <a:cs typeface="Calibri" panose="020F0502020204030204" pitchFamily="34" charset="0"/>
              </a:rPr>
              <a:t>Ergonomists can help you to identify which </a:t>
            </a:r>
            <a:r>
              <a:rPr lang="en-US" b="1" i="0" dirty="0">
                <a:solidFill>
                  <a:srgbClr val="4A4A4A"/>
                </a:solidFill>
                <a:effectLst/>
                <a:latin typeface="Calibri" panose="020F0502020204030204" pitchFamily="34" charset="0"/>
                <a:cs typeface="Calibri" panose="020F0502020204030204" pitchFamily="34" charset="0"/>
              </a:rPr>
              <a:t>user characteristics</a:t>
            </a:r>
            <a:r>
              <a:rPr lang="en-US" b="0" i="0" dirty="0">
                <a:solidFill>
                  <a:srgbClr val="4A4A4A"/>
                </a:solidFill>
                <a:effectLst/>
                <a:latin typeface="Calibri" panose="020F0502020204030204" pitchFamily="34" charset="0"/>
                <a:cs typeface="Calibri" panose="020F0502020204030204" pitchFamily="34" charset="0"/>
              </a:rPr>
              <a:t> you should take into account during your design process.</a:t>
            </a:r>
            <a:endParaRPr lang="en-US" b="0" i="0" dirty="0">
              <a:effectLst/>
              <a:latin typeface="Calibri" panose="020F0502020204030204" pitchFamily="34" charset="0"/>
              <a:cs typeface="Calibri" panose="020F0502020204030204" pitchFamily="34" charset="0"/>
            </a:endParaRPr>
          </a:p>
          <a:p>
            <a:pPr algn="just">
              <a:buFont typeface="Wingdings" panose="05000000000000000000" pitchFamily="2" charset="2"/>
              <a:buChar char="v"/>
            </a:pPr>
            <a:r>
              <a:rPr lang="en-US" b="0" i="0" dirty="0">
                <a:effectLst/>
                <a:latin typeface="Calibri" panose="020F0502020204030204" pitchFamily="34" charset="0"/>
                <a:cs typeface="Calibri" panose="020F0502020204030204" pitchFamily="34" charset="0"/>
              </a:rPr>
              <a:t>As ergonomists, our goal is to influence the design of man-machine systems so that human capabilities and limitations are considered from the early stages of the design process, and are accounted for in the final design.</a:t>
            </a:r>
          </a:p>
          <a:p>
            <a:pPr algn="just">
              <a:buFont typeface="Wingdings" panose="05000000000000000000" pitchFamily="2" charset="2"/>
              <a:buChar char="v"/>
            </a:pPr>
            <a:r>
              <a:rPr lang="en-US" b="0" i="0" dirty="0">
                <a:effectLst/>
                <a:latin typeface="Calibri" panose="020F0502020204030204" pitchFamily="34" charset="0"/>
                <a:cs typeface="Calibri" panose="020F0502020204030204" pitchFamily="34" charset="0"/>
              </a:rPr>
              <a:t> </a:t>
            </a:r>
            <a:r>
              <a:rPr lang="en-US" dirty="0" smtClean="0">
                <a:latin typeface="Calibri" panose="020F0502020204030204" pitchFamily="34" charset="0"/>
                <a:cs typeface="Calibri" panose="020F0502020204030204" pitchFamily="34" charset="0"/>
              </a:rPr>
              <a:t>K</a:t>
            </a:r>
            <a:r>
              <a:rPr lang="en-US" b="0" i="0" dirty="0" smtClean="0">
                <a:effectLst/>
                <a:latin typeface="Calibri" panose="020F0502020204030204" pitchFamily="34" charset="0"/>
                <a:cs typeface="Calibri" panose="020F0502020204030204" pitchFamily="34" charset="0"/>
              </a:rPr>
              <a:t>nowledge </a:t>
            </a:r>
            <a:r>
              <a:rPr lang="en-US" b="0" i="0" dirty="0">
                <a:effectLst/>
                <a:latin typeface="Calibri" panose="020F0502020204030204" pitchFamily="34" charset="0"/>
                <a:cs typeface="Calibri" panose="020F0502020204030204" pitchFamily="34" charset="0"/>
              </a:rPr>
              <a:t>and  experience, show  that a design that considers such issues will result in an optimal system </a:t>
            </a:r>
            <a:r>
              <a:rPr lang="en-US" b="0" i="0" dirty="0" smtClean="0">
                <a:effectLst/>
                <a:latin typeface="Calibri" panose="020F0502020204030204" pitchFamily="34" charset="0"/>
                <a:cs typeface="Calibri" panose="020F0502020204030204" pitchFamily="34" charset="0"/>
              </a:rPr>
              <a:t>that </a:t>
            </a:r>
            <a:r>
              <a:rPr lang="en-US" b="0" i="0" dirty="0">
                <a:effectLst/>
                <a:latin typeface="Calibri" panose="020F0502020204030204" pitchFamily="34" charset="0"/>
                <a:cs typeface="Calibri" panose="020F0502020204030204" pitchFamily="34" charset="0"/>
              </a:rPr>
              <a:t>enhances productivity, safety and job satisfaction.</a:t>
            </a:r>
            <a:r>
              <a:rPr lang="en-US" dirty="0">
                <a:latin typeface="Calibri" panose="020F0502020204030204" pitchFamily="34" charset="0"/>
                <a:cs typeface="Calibri" panose="020F0502020204030204" pitchFamily="34" charset="0"/>
              </a:rPr>
              <a:t/>
            </a:r>
            <a:br>
              <a:rPr lang="en-US" dirty="0">
                <a:latin typeface="Calibri" panose="020F0502020204030204" pitchFamily="34" charset="0"/>
                <a:cs typeface="Calibri" panose="020F0502020204030204" pitchFamily="34" charset="0"/>
              </a:rPr>
            </a:b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372556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69FBFE-113F-7CAA-062F-C7C857E014D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DBFFCAFE-E232-6F13-62ED-1BD7BD55FFCF}"/>
              </a:ext>
            </a:extLst>
          </p:cNvPr>
          <p:cNvSpPr>
            <a:spLocks noGrp="1"/>
          </p:cNvSpPr>
          <p:nvPr>
            <p:ph idx="1"/>
          </p:nvPr>
        </p:nvSpPr>
        <p:spPr>
          <a:xfrm>
            <a:off x="628650" y="1556792"/>
            <a:ext cx="7886700" cy="4620171"/>
          </a:xfrm>
        </p:spPr>
        <p:txBody>
          <a:bodyPr>
            <a:normAutofit fontScale="92500"/>
          </a:bodyPr>
          <a:lstStyle/>
          <a:p>
            <a:pPr algn="just">
              <a:buFont typeface="Wingdings" panose="05000000000000000000" pitchFamily="2" charset="2"/>
              <a:buChar char="v"/>
            </a:pPr>
            <a:r>
              <a:rPr lang="en-US" b="1" i="0" dirty="0">
                <a:solidFill>
                  <a:srgbClr val="202122"/>
                </a:solidFill>
                <a:effectLst/>
                <a:latin typeface="Arial" panose="020B0604020202020204" pitchFamily="34" charset="0"/>
              </a:rPr>
              <a:t>Soft ergonomics</a:t>
            </a:r>
            <a:r>
              <a:rPr lang="en-US" b="0" i="0" dirty="0">
                <a:solidFill>
                  <a:srgbClr val="202122"/>
                </a:solidFill>
                <a:effectLst/>
                <a:latin typeface="Arial" panose="020B0604020202020204" pitchFamily="34" charset="0"/>
              </a:rPr>
              <a:t> is the study of designing virtual interfaces that cater towards the wellness of the human body, its emotional and cognitive abilities.</a:t>
            </a:r>
          </a:p>
          <a:p>
            <a:pPr algn="just">
              <a:buFont typeface="Wingdings" panose="05000000000000000000" pitchFamily="2" charset="2"/>
              <a:buChar char="v"/>
            </a:pPr>
            <a:r>
              <a:rPr lang="en-US" b="0" i="0" dirty="0">
                <a:solidFill>
                  <a:srgbClr val="202122"/>
                </a:solidFill>
                <a:effectLst/>
                <a:latin typeface="Arial" panose="020B0604020202020204" pitchFamily="34" charset="0"/>
              </a:rPr>
              <a:t>Soft ergonomics can be defined as the ability of any virtual interface(computer application, website, ATM options, parking meter etc.) to make it comfortable for the user to use the interface while working on the user's request.</a:t>
            </a:r>
          </a:p>
          <a:p>
            <a:pPr algn="just">
              <a:buFont typeface="Wingdings" panose="05000000000000000000" pitchFamily="2" charset="2"/>
              <a:buChar char="v"/>
            </a:pPr>
            <a:r>
              <a:rPr lang="en-US" b="0" i="0" dirty="0">
                <a:solidFill>
                  <a:srgbClr val="202122"/>
                </a:solidFill>
                <a:effectLst/>
                <a:latin typeface="Arial" panose="020B0604020202020204" pitchFamily="34" charset="0"/>
              </a:rPr>
              <a:t>It tries to find a compromise between user expectations, system workflow and aesthetics. </a:t>
            </a:r>
          </a:p>
          <a:p>
            <a:pPr algn="just">
              <a:buFont typeface="Wingdings" panose="05000000000000000000" pitchFamily="2" charset="2"/>
              <a:buChar char="v"/>
            </a:pPr>
            <a:r>
              <a:rPr lang="en-US" b="0" i="0" dirty="0">
                <a:solidFill>
                  <a:srgbClr val="202122"/>
                </a:solidFill>
                <a:effectLst/>
                <a:latin typeface="Arial" panose="020B0604020202020204" pitchFamily="34" charset="0"/>
              </a:rPr>
              <a:t>Users from various cultural and technological background are exposed to a common interface. The interface developer seeks to ensure that the interface does not harm the user psychologically, physiologically or emotionally. </a:t>
            </a:r>
          </a:p>
          <a:p>
            <a:pPr marL="0" indent="0">
              <a:buNone/>
            </a:pPr>
            <a:endParaRPr lang="en-IN" dirty="0"/>
          </a:p>
        </p:txBody>
      </p:sp>
    </p:spTree>
    <p:extLst>
      <p:ext uri="{BB962C8B-B14F-4D97-AF65-F5344CB8AC3E}">
        <p14:creationId xmlns:p14="http://schemas.microsoft.com/office/powerpoint/2010/main" val="36504761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28102A-AC1F-4F34-E11B-AF430B4AD59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7652E09E-C161-71BF-FE0D-696526DA86E3}"/>
              </a:ext>
            </a:extLst>
          </p:cNvPr>
          <p:cNvSpPr>
            <a:spLocks noGrp="1"/>
          </p:cNvSpPr>
          <p:nvPr>
            <p:ph idx="1"/>
          </p:nvPr>
        </p:nvSpPr>
        <p:spPr>
          <a:xfrm>
            <a:off x="628650" y="1412776"/>
            <a:ext cx="7886700" cy="4896544"/>
          </a:xfrm>
        </p:spPr>
        <p:txBody>
          <a:bodyPr>
            <a:normAutofit fontScale="92500" lnSpcReduction="20000"/>
          </a:bodyPr>
          <a:lstStyle/>
          <a:p>
            <a:pPr marL="0" indent="0" algn="just">
              <a:buNone/>
            </a:pPr>
            <a:r>
              <a:rPr lang="en-US" b="0" i="0" dirty="0" smtClean="0">
                <a:solidFill>
                  <a:srgbClr val="202122"/>
                </a:solidFill>
                <a:effectLst/>
                <a:latin typeface="Arial" panose="020B0604020202020204" pitchFamily="34" charset="0"/>
              </a:rPr>
              <a:t>Soft </a:t>
            </a:r>
            <a:r>
              <a:rPr lang="en-US" b="0" i="0" dirty="0">
                <a:solidFill>
                  <a:srgbClr val="202122"/>
                </a:solidFill>
                <a:effectLst/>
                <a:latin typeface="Arial" panose="020B0604020202020204" pitchFamily="34" charset="0"/>
              </a:rPr>
              <a:t>ergonomics generally takes into account the following human factors when building a virtual interface:</a:t>
            </a:r>
          </a:p>
          <a:p>
            <a:pPr marL="0" indent="0" algn="just">
              <a:buNone/>
            </a:pPr>
            <a:r>
              <a:rPr lang="en-US" b="0" i="0" dirty="0">
                <a:solidFill>
                  <a:srgbClr val="202122"/>
                </a:solidFill>
                <a:effectLst/>
                <a:latin typeface="Arial" panose="020B0604020202020204" pitchFamily="34" charset="0"/>
              </a:rPr>
              <a:t>1. </a:t>
            </a:r>
            <a:r>
              <a:rPr lang="en-US" b="1" i="0" dirty="0">
                <a:solidFill>
                  <a:srgbClr val="202122"/>
                </a:solidFill>
                <a:effectLst/>
                <a:latin typeface="Arial" panose="020B0604020202020204" pitchFamily="34" charset="0"/>
              </a:rPr>
              <a:t>Physical Limitations</a:t>
            </a:r>
            <a:r>
              <a:rPr lang="en-US" b="0" i="0" dirty="0">
                <a:solidFill>
                  <a:srgbClr val="202122"/>
                </a:solidFill>
                <a:effectLst/>
                <a:latin typeface="Arial" panose="020B0604020202020204" pitchFamily="34" charset="0"/>
              </a:rPr>
              <a:t>: </a:t>
            </a:r>
          </a:p>
          <a:p>
            <a:pPr algn="just">
              <a:buFont typeface="Wingdings" panose="05000000000000000000" pitchFamily="2" charset="2"/>
              <a:buChar char="Ø"/>
            </a:pPr>
            <a:r>
              <a:rPr lang="en-US" b="0" i="0" dirty="0">
                <a:solidFill>
                  <a:srgbClr val="202122"/>
                </a:solidFill>
                <a:effectLst/>
                <a:latin typeface="Arial" panose="020B0604020202020204" pitchFamily="34" charset="0"/>
              </a:rPr>
              <a:t>Not all who use a virtual interface are physically equal. </a:t>
            </a:r>
          </a:p>
          <a:p>
            <a:pPr algn="just">
              <a:buFont typeface="Wingdings" panose="05000000000000000000" pitchFamily="2" charset="2"/>
              <a:buChar char="Ø"/>
            </a:pPr>
            <a:r>
              <a:rPr lang="en-US" b="0" i="0" dirty="0">
                <a:solidFill>
                  <a:srgbClr val="202122"/>
                </a:solidFill>
                <a:effectLst/>
                <a:latin typeface="Arial" panose="020B0604020202020204" pitchFamily="34" charset="0"/>
              </a:rPr>
              <a:t>If the designed interface only caters to right-handed individuals, or people within a certain height range, then the interface might need a redesign. </a:t>
            </a:r>
          </a:p>
          <a:p>
            <a:pPr algn="just">
              <a:buFont typeface="Wingdings" panose="05000000000000000000" pitchFamily="2" charset="2"/>
              <a:buChar char="Ø"/>
            </a:pPr>
            <a:r>
              <a:rPr lang="en-US" b="0" i="0" dirty="0">
                <a:solidFill>
                  <a:srgbClr val="202122"/>
                </a:solidFill>
                <a:effectLst/>
                <a:latin typeface="Arial" panose="020B0604020202020204" pitchFamily="34" charset="0"/>
              </a:rPr>
              <a:t>One of the leading discussion is with respect to visually impaired users.</a:t>
            </a:r>
          </a:p>
          <a:p>
            <a:pPr marL="0" indent="0" algn="just">
              <a:buNone/>
            </a:pPr>
            <a:r>
              <a:rPr lang="en-US" dirty="0">
                <a:solidFill>
                  <a:srgbClr val="202122"/>
                </a:solidFill>
                <a:latin typeface="Arial" panose="020B0604020202020204" pitchFamily="34" charset="0"/>
              </a:rPr>
              <a:t>2</a:t>
            </a:r>
            <a:r>
              <a:rPr lang="en-US"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Emotional Needs</a:t>
            </a:r>
            <a:r>
              <a:rPr lang="en-US" b="0" i="0" dirty="0">
                <a:solidFill>
                  <a:srgbClr val="202122"/>
                </a:solidFill>
                <a:effectLst/>
                <a:latin typeface="Arial" panose="020B0604020202020204" pitchFamily="34" charset="0"/>
              </a:rPr>
              <a:t>: </a:t>
            </a:r>
          </a:p>
          <a:p>
            <a:pPr algn="just">
              <a:buFont typeface="Wingdings" panose="05000000000000000000" pitchFamily="2" charset="2"/>
              <a:buChar char="Ø"/>
            </a:pPr>
            <a:r>
              <a:rPr lang="en-US" b="0" i="0" dirty="0">
                <a:solidFill>
                  <a:srgbClr val="202122"/>
                </a:solidFill>
                <a:effectLst/>
                <a:latin typeface="Arial" panose="020B0604020202020204" pitchFamily="34" charset="0"/>
              </a:rPr>
              <a:t>The interface should be 'designed for the occasion' or context. </a:t>
            </a:r>
          </a:p>
          <a:p>
            <a:pPr algn="just">
              <a:buFont typeface="Wingdings" panose="05000000000000000000" pitchFamily="2" charset="2"/>
              <a:buChar char="Ø"/>
            </a:pPr>
            <a:r>
              <a:rPr lang="en-US" b="0" i="0" dirty="0">
                <a:solidFill>
                  <a:srgbClr val="202122"/>
                </a:solidFill>
                <a:effectLst/>
                <a:latin typeface="Arial" panose="020B0604020202020204" pitchFamily="34" charset="0"/>
              </a:rPr>
              <a:t>It should not leave the user confused, either by how to start using the interface or what to do when an error occurs.</a:t>
            </a:r>
          </a:p>
          <a:p>
            <a:pPr algn="just">
              <a:buFont typeface="Wingdings" panose="05000000000000000000" pitchFamily="2" charset="2"/>
              <a:buChar char="Ø"/>
            </a:pPr>
            <a:r>
              <a:rPr lang="en-US" b="0" i="0" dirty="0">
                <a:solidFill>
                  <a:srgbClr val="202122"/>
                </a:solidFill>
                <a:effectLst/>
                <a:latin typeface="Arial" panose="020B0604020202020204" pitchFamily="34" charset="0"/>
              </a:rPr>
              <a:t>Confusion leads to frustration, which eventually builds stress in the body causing long term emotional damage.</a:t>
            </a:r>
          </a:p>
          <a:p>
            <a:pPr algn="just">
              <a:buFont typeface="Wingdings" panose="05000000000000000000" pitchFamily="2" charset="2"/>
              <a:buChar char="Ø"/>
            </a:pPr>
            <a:endParaRPr lang="en-IN" dirty="0"/>
          </a:p>
          <a:p>
            <a:endParaRPr lang="en-IN" dirty="0"/>
          </a:p>
        </p:txBody>
      </p:sp>
    </p:spTree>
    <p:extLst>
      <p:ext uri="{BB962C8B-B14F-4D97-AF65-F5344CB8AC3E}">
        <p14:creationId xmlns:p14="http://schemas.microsoft.com/office/powerpoint/2010/main" val="30813884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02861C-AA99-293D-0B94-779218DB430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0E36691F-4784-0D94-A036-7BB4A8797AEE}"/>
              </a:ext>
            </a:extLst>
          </p:cNvPr>
          <p:cNvSpPr>
            <a:spLocks noGrp="1"/>
          </p:cNvSpPr>
          <p:nvPr>
            <p:ph idx="1"/>
          </p:nvPr>
        </p:nvSpPr>
        <p:spPr/>
        <p:txBody>
          <a:bodyPr/>
          <a:lstStyle/>
          <a:p>
            <a:pPr marL="0" indent="0" algn="just">
              <a:buNone/>
            </a:pPr>
            <a:r>
              <a:rPr lang="en-US" dirty="0">
                <a:solidFill>
                  <a:srgbClr val="202122"/>
                </a:solidFill>
                <a:latin typeface="Arial" panose="020B0604020202020204" pitchFamily="34" charset="0"/>
              </a:rPr>
              <a:t>3</a:t>
            </a:r>
            <a:r>
              <a:rPr lang="en-US"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Cognitive Abilities</a:t>
            </a:r>
            <a:r>
              <a:rPr lang="en-US" b="0" i="0" dirty="0">
                <a:solidFill>
                  <a:srgbClr val="202122"/>
                </a:solidFill>
                <a:effectLst/>
                <a:latin typeface="Arial" panose="020B0604020202020204" pitchFamily="34" charset="0"/>
              </a:rPr>
              <a:t>: </a:t>
            </a:r>
          </a:p>
          <a:p>
            <a:pPr algn="just">
              <a:buFont typeface="Wingdings" panose="05000000000000000000" pitchFamily="2" charset="2"/>
              <a:buChar char="Ø"/>
            </a:pPr>
            <a:r>
              <a:rPr lang="en-US" b="0" i="0" dirty="0">
                <a:solidFill>
                  <a:srgbClr val="202122"/>
                </a:solidFill>
                <a:effectLst/>
                <a:latin typeface="Arial" panose="020B0604020202020204" pitchFamily="34" charset="0"/>
              </a:rPr>
              <a:t>If the product (e.g. software application, website) is designed for any casual user, then the designer should not expect that all users will be experts with high cognitive abilities. </a:t>
            </a:r>
          </a:p>
          <a:p>
            <a:pPr algn="just">
              <a:buFont typeface="Wingdings" panose="05000000000000000000" pitchFamily="2" charset="2"/>
              <a:buChar char="Ø"/>
            </a:pPr>
            <a:r>
              <a:rPr lang="en-US" b="0" i="0" dirty="0">
                <a:solidFill>
                  <a:srgbClr val="202122"/>
                </a:solidFill>
                <a:effectLst/>
                <a:latin typeface="Arial" panose="020B0604020202020204" pitchFamily="34" charset="0"/>
              </a:rPr>
              <a:t>The usage of the application should not need the user to know a lot of information prior to using the interface.</a:t>
            </a:r>
          </a:p>
          <a:p>
            <a:pPr algn="just">
              <a:buFont typeface="Wingdings" panose="05000000000000000000" pitchFamily="2" charset="2"/>
              <a:buChar char="Ø"/>
            </a:pPr>
            <a:r>
              <a:rPr lang="en-US" b="0" i="0" dirty="0">
                <a:solidFill>
                  <a:srgbClr val="202122"/>
                </a:solidFill>
                <a:effectLst/>
                <a:latin typeface="Arial" panose="020B0604020202020204" pitchFamily="34" charset="0"/>
              </a:rPr>
              <a:t>For example, using an automated teller machine can require memorizing a pin number but not the account number.</a:t>
            </a:r>
          </a:p>
          <a:p>
            <a:pPr algn="just"/>
            <a:endParaRPr lang="en-IN" dirty="0"/>
          </a:p>
        </p:txBody>
      </p:sp>
    </p:spTree>
    <p:extLst>
      <p:ext uri="{BB962C8B-B14F-4D97-AF65-F5344CB8AC3E}">
        <p14:creationId xmlns:p14="http://schemas.microsoft.com/office/powerpoint/2010/main" val="23283987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6329907-7E61-BC90-2FDC-DDA34867F570}"/>
              </a:ext>
            </a:extLst>
          </p:cNvPr>
          <p:cNvSpPr>
            <a:spLocks noGrp="1"/>
          </p:cNvSpPr>
          <p:nvPr>
            <p:ph type="title"/>
          </p:nvPr>
        </p:nvSpPr>
        <p:spPr/>
        <p:txBody>
          <a:bodyPr/>
          <a:lstStyle/>
          <a:p>
            <a:r>
              <a:rPr lang="en-US" sz="4000" b="0" i="0" dirty="0">
                <a:solidFill>
                  <a:srgbClr val="000000"/>
                </a:solidFill>
                <a:effectLst/>
                <a:latin typeface="Linux Libertine"/>
              </a:rPr>
              <a:t>Criteria for Soft Ergonomics</a:t>
            </a:r>
            <a:endParaRPr lang="en-IN" dirty="0"/>
          </a:p>
        </p:txBody>
      </p:sp>
      <p:sp>
        <p:nvSpPr>
          <p:cNvPr id="3" name="Content Placeholder 2">
            <a:extLst>
              <a:ext uri="{FF2B5EF4-FFF2-40B4-BE49-F238E27FC236}">
                <a16:creationId xmlns:a16="http://schemas.microsoft.com/office/drawing/2014/main" xmlns="" id="{E71F2489-F657-1A14-677D-D7D2ABBA363C}"/>
              </a:ext>
            </a:extLst>
          </p:cNvPr>
          <p:cNvSpPr>
            <a:spLocks noGrp="1"/>
          </p:cNvSpPr>
          <p:nvPr>
            <p:ph idx="1"/>
          </p:nvPr>
        </p:nvSpPr>
        <p:spPr>
          <a:xfrm>
            <a:off x="628650" y="1484784"/>
            <a:ext cx="8119814" cy="4692179"/>
          </a:xfrm>
        </p:spPr>
        <p:txBody>
          <a:bodyPr>
            <a:normAutofit fontScale="40000" lnSpcReduction="20000"/>
          </a:bodyPr>
          <a:lstStyle/>
          <a:p>
            <a:pPr marL="0" indent="0" algn="just">
              <a:buNone/>
            </a:pPr>
            <a:r>
              <a:rPr lang="en-US" sz="5000" b="0" i="0" dirty="0">
                <a:solidFill>
                  <a:srgbClr val="202122"/>
                </a:solidFill>
                <a:effectLst/>
                <a:latin typeface="+mj-lt"/>
                <a:cs typeface="Calibri" panose="020F0502020204030204" pitchFamily="34" charset="0"/>
              </a:rPr>
              <a:t>The following lists (non-exhaustive) some of the most common criteria for evaluating soft ergonomics.</a:t>
            </a:r>
          </a:p>
          <a:p>
            <a:pPr marL="0" indent="0" algn="just">
              <a:buNone/>
            </a:pPr>
            <a:endParaRPr lang="en-US" sz="5000" b="0" i="0" dirty="0">
              <a:solidFill>
                <a:srgbClr val="202122"/>
              </a:solidFill>
              <a:effectLst/>
              <a:latin typeface="+mj-lt"/>
              <a:cs typeface="Calibri" panose="020F0502020204030204" pitchFamily="34" charset="0"/>
            </a:endParaRPr>
          </a:p>
          <a:p>
            <a:pPr algn="just">
              <a:buFont typeface="Wingdings" panose="05000000000000000000" pitchFamily="2" charset="2"/>
              <a:buChar char="Ø"/>
            </a:pPr>
            <a:r>
              <a:rPr lang="en-US" sz="5000" b="0" i="0" dirty="0">
                <a:solidFill>
                  <a:srgbClr val="202122"/>
                </a:solidFill>
                <a:effectLst/>
                <a:latin typeface="+mj-lt"/>
                <a:cs typeface="Calibri" panose="020F0502020204030204" pitchFamily="34" charset="0"/>
              </a:rPr>
              <a:t> </a:t>
            </a:r>
            <a:r>
              <a:rPr lang="en-US" sz="5000" b="1" i="0" dirty="0">
                <a:solidFill>
                  <a:srgbClr val="202122"/>
                </a:solidFill>
                <a:effectLst/>
                <a:latin typeface="+mj-lt"/>
                <a:cs typeface="Calibri" panose="020F0502020204030204" pitchFamily="34" charset="0"/>
              </a:rPr>
              <a:t>Consistency</a:t>
            </a:r>
            <a:r>
              <a:rPr lang="en-US" sz="5000" b="0" i="0" dirty="0">
                <a:solidFill>
                  <a:srgbClr val="202122"/>
                </a:solidFill>
                <a:effectLst/>
                <a:latin typeface="+mj-lt"/>
                <a:cs typeface="Calibri" panose="020F0502020204030204" pitchFamily="34" charset="0"/>
              </a:rPr>
              <a:t>: </a:t>
            </a:r>
          </a:p>
          <a:p>
            <a:pPr lvl="1" algn="just">
              <a:buFont typeface="Wingdings" panose="05000000000000000000" pitchFamily="2" charset="2"/>
              <a:buChar char="q"/>
            </a:pPr>
            <a:r>
              <a:rPr lang="en-US" sz="5000" b="0" i="0" dirty="0">
                <a:solidFill>
                  <a:srgbClr val="202122"/>
                </a:solidFill>
                <a:effectLst/>
                <a:latin typeface="+mj-lt"/>
                <a:cs typeface="Calibri" panose="020F0502020204030204" pitchFamily="34" charset="0"/>
              </a:rPr>
              <a:t>The design should be consistent across the entire application.</a:t>
            </a:r>
          </a:p>
          <a:p>
            <a:pPr lvl="1" algn="just">
              <a:buFont typeface="Wingdings" panose="05000000000000000000" pitchFamily="2" charset="2"/>
              <a:buChar char="q"/>
            </a:pPr>
            <a:r>
              <a:rPr lang="en-US" sz="5000" b="0" i="0" dirty="0">
                <a:solidFill>
                  <a:srgbClr val="202122"/>
                </a:solidFill>
                <a:effectLst/>
                <a:latin typeface="+mj-lt"/>
                <a:cs typeface="Calibri" panose="020F0502020204030204" pitchFamily="34" charset="0"/>
              </a:rPr>
              <a:t>Consistent sequence of actions, identical terminologies and platform conventions should be followed throughout the application.</a:t>
            </a:r>
          </a:p>
          <a:p>
            <a:pPr lvl="1" algn="just">
              <a:buFont typeface="Wingdings" panose="05000000000000000000" pitchFamily="2" charset="2"/>
              <a:buChar char="q"/>
            </a:pPr>
            <a:endParaRPr lang="en-US" sz="5000" b="0" i="0" dirty="0">
              <a:solidFill>
                <a:srgbClr val="202122"/>
              </a:solidFill>
              <a:effectLst/>
              <a:latin typeface="+mj-lt"/>
              <a:cs typeface="Calibri" panose="020F0502020204030204" pitchFamily="34" charset="0"/>
            </a:endParaRPr>
          </a:p>
          <a:p>
            <a:pPr algn="just">
              <a:buFont typeface="Wingdings" panose="05000000000000000000" pitchFamily="2" charset="2"/>
              <a:buChar char="Ø"/>
            </a:pPr>
            <a:r>
              <a:rPr lang="en-US" sz="5000" b="0" i="0" dirty="0">
                <a:solidFill>
                  <a:srgbClr val="202122"/>
                </a:solidFill>
                <a:effectLst/>
                <a:latin typeface="+mj-lt"/>
                <a:cs typeface="Calibri" panose="020F0502020204030204" pitchFamily="34" charset="0"/>
              </a:rPr>
              <a:t> </a:t>
            </a:r>
            <a:r>
              <a:rPr lang="en-US" sz="5000" b="1" i="0" dirty="0">
                <a:solidFill>
                  <a:srgbClr val="202122"/>
                </a:solidFill>
                <a:effectLst/>
                <a:latin typeface="+mj-lt"/>
                <a:cs typeface="Calibri" panose="020F0502020204030204" pitchFamily="34" charset="0"/>
              </a:rPr>
              <a:t>Efficiency</a:t>
            </a:r>
            <a:r>
              <a:rPr lang="en-US" sz="5000" b="0" i="0" dirty="0">
                <a:solidFill>
                  <a:srgbClr val="202122"/>
                </a:solidFill>
                <a:effectLst/>
                <a:latin typeface="+mj-lt"/>
                <a:cs typeface="Calibri" panose="020F0502020204030204" pitchFamily="34" charset="0"/>
              </a:rPr>
              <a:t>: </a:t>
            </a:r>
          </a:p>
          <a:p>
            <a:pPr lvl="1" algn="just">
              <a:buFont typeface="Wingdings" panose="05000000000000000000" pitchFamily="2" charset="2"/>
              <a:buChar char="q"/>
            </a:pPr>
            <a:r>
              <a:rPr lang="en-US" sz="5000" b="0" i="0" dirty="0">
                <a:solidFill>
                  <a:srgbClr val="202122"/>
                </a:solidFill>
                <a:effectLst/>
                <a:latin typeface="+mj-lt"/>
                <a:cs typeface="Calibri" panose="020F0502020204030204" pitchFamily="34" charset="0"/>
              </a:rPr>
              <a:t>The virtual interface should allow efficient use of user's time. The screens should load and display content within acceptable amount of time. </a:t>
            </a:r>
          </a:p>
          <a:p>
            <a:pPr lvl="1" algn="just">
              <a:buFont typeface="Wingdings" panose="05000000000000000000" pitchFamily="2" charset="2"/>
              <a:buChar char="q"/>
            </a:pPr>
            <a:r>
              <a:rPr lang="en-US" sz="5000" b="0" i="0" dirty="0">
                <a:solidFill>
                  <a:srgbClr val="202122"/>
                </a:solidFill>
                <a:effectLst/>
                <a:latin typeface="+mj-lt"/>
                <a:cs typeface="Calibri" panose="020F0502020204030204" pitchFamily="34" charset="0"/>
              </a:rPr>
              <a:t>The more than expected time a user has to wait, more stress is built into the human body causing long term damage. </a:t>
            </a:r>
          </a:p>
          <a:p>
            <a:pPr lvl="1" algn="just">
              <a:buFont typeface="Wingdings" panose="05000000000000000000" pitchFamily="2" charset="2"/>
              <a:buChar char="q"/>
            </a:pPr>
            <a:r>
              <a:rPr lang="en-US" sz="5000" b="0" i="0" dirty="0">
                <a:solidFill>
                  <a:srgbClr val="202122"/>
                </a:solidFill>
                <a:effectLst/>
                <a:latin typeface="+mj-lt"/>
                <a:cs typeface="Calibri" panose="020F0502020204030204" pitchFamily="34" charset="0"/>
              </a:rPr>
              <a:t>The interface should also have functionality for advanced users. While being non-obtrusive to novice users, accelerators or shortcuts should be available for experienced users.</a:t>
            </a:r>
          </a:p>
          <a:p>
            <a:endParaRPr lang="en-IN" dirty="0"/>
          </a:p>
        </p:txBody>
      </p:sp>
    </p:spTree>
    <p:extLst>
      <p:ext uri="{BB962C8B-B14F-4D97-AF65-F5344CB8AC3E}">
        <p14:creationId xmlns:p14="http://schemas.microsoft.com/office/powerpoint/2010/main" val="40256069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6A362C-D03F-2F61-CE22-7C8FE0A1080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91D39C9C-2B40-48FF-2AAA-6756F1DFC39F}"/>
              </a:ext>
            </a:extLst>
          </p:cNvPr>
          <p:cNvSpPr>
            <a:spLocks noGrp="1"/>
          </p:cNvSpPr>
          <p:nvPr>
            <p:ph idx="1"/>
          </p:nvPr>
        </p:nvSpPr>
        <p:spPr>
          <a:xfrm>
            <a:off x="628650" y="1412776"/>
            <a:ext cx="7886700" cy="4764187"/>
          </a:xfrm>
        </p:spPr>
        <p:txBody>
          <a:bodyPr>
            <a:normAutofit/>
          </a:bodyPr>
          <a:lstStyle/>
          <a:p>
            <a:pPr algn="just">
              <a:buFont typeface="Wingdings" panose="05000000000000000000" pitchFamily="2" charset="2"/>
              <a:buChar char="Ø"/>
            </a:pPr>
            <a:r>
              <a:rPr lang="en-US" sz="2000" b="1" i="0" dirty="0">
                <a:solidFill>
                  <a:srgbClr val="202122"/>
                </a:solidFill>
                <a:effectLst/>
                <a:latin typeface="Arial" panose="020B0604020202020204" pitchFamily="34" charset="0"/>
              </a:rPr>
              <a:t>Design</a:t>
            </a:r>
            <a:r>
              <a:rPr lang="en-US" sz="2000" b="0" i="0" dirty="0">
                <a:solidFill>
                  <a:srgbClr val="202122"/>
                </a:solidFill>
                <a:effectLst/>
                <a:latin typeface="Arial" panose="020B0604020202020204" pitchFamily="34" charset="0"/>
              </a:rPr>
              <a:t>: </a:t>
            </a:r>
          </a:p>
          <a:p>
            <a:pPr lvl="1" algn="just">
              <a:buFont typeface="Wingdings" panose="05000000000000000000" pitchFamily="2" charset="2"/>
              <a:buChar char="q"/>
            </a:pPr>
            <a:r>
              <a:rPr lang="en-US" b="0" i="0" dirty="0">
                <a:solidFill>
                  <a:srgbClr val="202122"/>
                </a:solidFill>
                <a:effectLst/>
                <a:latin typeface="Arial" panose="020B0604020202020204" pitchFamily="34" charset="0"/>
              </a:rPr>
              <a:t>The system should preferably have minimalistic and aesthetically pleasing design.</a:t>
            </a:r>
          </a:p>
          <a:p>
            <a:pPr lvl="1" algn="just">
              <a:buFont typeface="Wingdings" panose="05000000000000000000" pitchFamily="2" charset="2"/>
              <a:buChar char="q"/>
            </a:pPr>
            <a:r>
              <a:rPr lang="en-US" b="0" i="0" dirty="0">
                <a:solidFill>
                  <a:srgbClr val="202122"/>
                </a:solidFill>
                <a:effectLst/>
                <a:latin typeface="Arial" panose="020B0604020202020204" pitchFamily="34" charset="0"/>
              </a:rPr>
              <a:t> </a:t>
            </a:r>
            <a:r>
              <a:rPr lang="en-US" dirty="0">
                <a:solidFill>
                  <a:srgbClr val="202122"/>
                </a:solidFill>
                <a:latin typeface="Arial" panose="020B0604020202020204" pitchFamily="34" charset="0"/>
              </a:rPr>
              <a:t>M</a:t>
            </a:r>
            <a:r>
              <a:rPr lang="en-US" b="0" i="0" dirty="0">
                <a:solidFill>
                  <a:srgbClr val="202122"/>
                </a:solidFill>
                <a:effectLst/>
                <a:latin typeface="Arial" panose="020B0604020202020204" pitchFamily="34" charset="0"/>
              </a:rPr>
              <a:t>inimalistic design help user easily consume the data and hence there is less stress on the human mind and aesthetically pleasing design increases the 'feel good' factor in the user. </a:t>
            </a:r>
          </a:p>
          <a:p>
            <a:pPr algn="just">
              <a:buFont typeface="Wingdings" panose="05000000000000000000" pitchFamily="2" charset="2"/>
              <a:buChar char="Ø"/>
            </a:pPr>
            <a:r>
              <a:rPr lang="en-US" sz="2000" b="0" i="0" dirty="0">
                <a:solidFill>
                  <a:srgbClr val="202122"/>
                </a:solidFill>
                <a:effectLst/>
                <a:latin typeface="Arial" panose="020B0604020202020204" pitchFamily="34" charset="0"/>
              </a:rPr>
              <a:t> </a:t>
            </a:r>
            <a:r>
              <a:rPr lang="en-US" sz="2000" b="1" i="0" dirty="0">
                <a:solidFill>
                  <a:srgbClr val="202122"/>
                </a:solidFill>
                <a:effectLst/>
                <a:latin typeface="Arial" panose="020B0604020202020204" pitchFamily="34" charset="0"/>
              </a:rPr>
              <a:t>Memory</a:t>
            </a:r>
            <a:r>
              <a:rPr lang="en-US" sz="2000" b="0" i="0" dirty="0">
                <a:solidFill>
                  <a:srgbClr val="202122"/>
                </a:solidFill>
                <a:effectLst/>
                <a:latin typeface="Arial" panose="020B0604020202020204" pitchFamily="34" charset="0"/>
              </a:rPr>
              <a:t>:</a:t>
            </a:r>
          </a:p>
          <a:p>
            <a:pPr lvl="1" algn="just">
              <a:buFont typeface="Wingdings" panose="05000000000000000000" pitchFamily="2" charset="2"/>
              <a:buChar char="q"/>
            </a:pPr>
            <a:r>
              <a:rPr lang="en-US" b="0" i="0" dirty="0">
                <a:solidFill>
                  <a:srgbClr val="202122"/>
                </a:solidFill>
                <a:effectLst/>
                <a:latin typeface="Arial" panose="020B0604020202020204" pitchFamily="34" charset="0"/>
              </a:rPr>
              <a:t> User's memory load should be minimized.</a:t>
            </a:r>
          </a:p>
          <a:p>
            <a:pPr lvl="1" algn="just">
              <a:buFont typeface="Wingdings" panose="05000000000000000000" pitchFamily="2" charset="2"/>
              <a:buChar char="q"/>
            </a:pPr>
            <a:r>
              <a:rPr lang="en-US" b="0" i="0" dirty="0">
                <a:solidFill>
                  <a:srgbClr val="202122"/>
                </a:solidFill>
                <a:effectLst/>
                <a:latin typeface="Arial" panose="020B0604020202020204" pitchFamily="34" charset="0"/>
              </a:rPr>
              <a:t> All information that a user needs from the application to perform a task should be presented or easily retrievable by the user.</a:t>
            </a:r>
          </a:p>
          <a:p>
            <a:pPr algn="just">
              <a:buFont typeface="Wingdings" panose="05000000000000000000" pitchFamily="2" charset="2"/>
              <a:buChar char="Ø"/>
            </a:pPr>
            <a:r>
              <a:rPr lang="en-US" sz="2000" dirty="0">
                <a:solidFill>
                  <a:srgbClr val="202122"/>
                </a:solidFill>
                <a:latin typeface="Arial" panose="020B0604020202020204" pitchFamily="34" charset="0"/>
              </a:rPr>
              <a:t> </a:t>
            </a:r>
            <a:r>
              <a:rPr lang="en-US" sz="2000" b="1" i="0" dirty="0">
                <a:solidFill>
                  <a:srgbClr val="202122"/>
                </a:solidFill>
                <a:effectLst/>
                <a:latin typeface="Arial" panose="020B0604020202020204" pitchFamily="34" charset="0"/>
              </a:rPr>
              <a:t>Context Help</a:t>
            </a:r>
            <a:r>
              <a:rPr lang="en-US" sz="2000" b="0" i="0" dirty="0">
                <a:solidFill>
                  <a:srgbClr val="202122"/>
                </a:solidFill>
                <a:effectLst/>
                <a:latin typeface="Arial" panose="020B0604020202020204" pitchFamily="34" charset="0"/>
              </a:rPr>
              <a:t>: </a:t>
            </a:r>
          </a:p>
          <a:p>
            <a:pPr lvl="1" algn="just">
              <a:buFont typeface="Wingdings" panose="05000000000000000000" pitchFamily="2" charset="2"/>
              <a:buChar char="q"/>
            </a:pPr>
            <a:r>
              <a:rPr lang="en-US" dirty="0">
                <a:solidFill>
                  <a:srgbClr val="202122"/>
                </a:solidFill>
                <a:latin typeface="Arial" panose="020B0604020202020204" pitchFamily="34" charset="0"/>
              </a:rPr>
              <a:t>T</a:t>
            </a:r>
            <a:r>
              <a:rPr lang="en-US" b="0" i="0" dirty="0">
                <a:solidFill>
                  <a:srgbClr val="202122"/>
                </a:solidFill>
                <a:effectLst/>
                <a:latin typeface="Arial" panose="020B0604020202020204" pitchFamily="34" charset="0"/>
              </a:rPr>
              <a:t>he 'Help' menu and options that give context help should be always available to the user.</a:t>
            </a:r>
          </a:p>
          <a:p>
            <a:pPr marL="0" indent="0">
              <a:buNone/>
            </a:pPr>
            <a:endParaRPr lang="en-IN" dirty="0"/>
          </a:p>
        </p:txBody>
      </p:sp>
    </p:spTree>
    <p:extLst>
      <p:ext uri="{BB962C8B-B14F-4D97-AF65-F5344CB8AC3E}">
        <p14:creationId xmlns:p14="http://schemas.microsoft.com/office/powerpoint/2010/main" val="39429316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 </a:t>
            </a:r>
            <a:r>
              <a:rPr lang="en-US" b="1" dirty="0"/>
              <a:t>UCD Principles</a:t>
            </a:r>
            <a:br>
              <a:rPr lang="en-US" b="1" dirty="0"/>
            </a:br>
            <a:endParaRPr lang="en-US" dirty="0"/>
          </a:p>
        </p:txBody>
      </p:sp>
      <p:sp>
        <p:nvSpPr>
          <p:cNvPr id="3" name="Content Placeholder 2"/>
          <p:cNvSpPr>
            <a:spLocks noGrp="1"/>
          </p:cNvSpPr>
          <p:nvPr>
            <p:ph sz="quarter" idx="1"/>
          </p:nvPr>
        </p:nvSpPr>
        <p:spPr>
          <a:xfrm>
            <a:off x="838200" y="1340768"/>
            <a:ext cx="7772400" cy="4907632"/>
          </a:xfrm>
        </p:spPr>
        <p:txBody>
          <a:bodyPr>
            <a:normAutofit/>
          </a:bodyPr>
          <a:lstStyle/>
          <a:p>
            <a:pPr marL="0" indent="0">
              <a:buNone/>
            </a:pPr>
            <a:r>
              <a:rPr lang="en-US" dirty="0"/>
              <a:t>From Jeffrey Rubin, Handbook of Usability Testing:</a:t>
            </a:r>
          </a:p>
          <a:p>
            <a:pPr algn="just">
              <a:buFont typeface="Wingdings" panose="05000000000000000000" pitchFamily="2" charset="2"/>
              <a:buChar char="Ø"/>
            </a:pPr>
            <a:r>
              <a:rPr lang="en-US" b="1" dirty="0"/>
              <a:t>Early focus on users and tasks</a:t>
            </a:r>
          </a:p>
          <a:p>
            <a:pPr lvl="1" algn="just">
              <a:buFont typeface="Wingdings" panose="05000000000000000000" pitchFamily="2" charset="2"/>
              <a:buChar char="q"/>
            </a:pPr>
            <a:r>
              <a:rPr lang="en-US" dirty="0"/>
              <a:t>Structured and systematic information gathering</a:t>
            </a:r>
          </a:p>
          <a:p>
            <a:pPr lvl="1" algn="just">
              <a:buFont typeface="Wingdings" panose="05000000000000000000" pitchFamily="2" charset="2"/>
              <a:buChar char="q"/>
            </a:pPr>
            <a:r>
              <a:rPr lang="en-US" dirty="0"/>
              <a:t>Designers trained by experts before conducting data collection sessions</a:t>
            </a:r>
          </a:p>
          <a:p>
            <a:pPr algn="just">
              <a:buFont typeface="Wingdings" panose="05000000000000000000" pitchFamily="2" charset="2"/>
              <a:buChar char="Ø"/>
            </a:pPr>
            <a:r>
              <a:rPr lang="en-US" b="1" dirty="0"/>
              <a:t>Empirical Measurement and testing of product usage</a:t>
            </a:r>
          </a:p>
          <a:p>
            <a:pPr lvl="1" algn="just">
              <a:buFont typeface="Wingdings" panose="05000000000000000000" pitchFamily="2" charset="2"/>
              <a:buChar char="q"/>
            </a:pPr>
            <a:r>
              <a:rPr lang="en-US" dirty="0"/>
              <a:t>Focus on ease of learning and ease of use</a:t>
            </a:r>
          </a:p>
          <a:p>
            <a:pPr lvl="1" algn="just">
              <a:buFont typeface="Wingdings" panose="05000000000000000000" pitchFamily="2" charset="2"/>
              <a:buChar char="q"/>
            </a:pPr>
            <a:r>
              <a:rPr lang="en-US" dirty="0"/>
              <a:t>Testing of prototypes with actual users</a:t>
            </a:r>
          </a:p>
          <a:p>
            <a:pPr algn="just">
              <a:buFont typeface="Wingdings" panose="05000000000000000000" pitchFamily="2" charset="2"/>
              <a:buChar char="Ø"/>
            </a:pPr>
            <a:r>
              <a:rPr lang="en-US" b="1" dirty="0"/>
              <a:t>Iterative Design</a:t>
            </a:r>
          </a:p>
          <a:p>
            <a:pPr lvl="1" algn="just">
              <a:buFont typeface="Wingdings" panose="05000000000000000000" pitchFamily="2" charset="2"/>
              <a:buChar char="q"/>
            </a:pPr>
            <a:r>
              <a:rPr lang="en-US" dirty="0"/>
              <a:t>Product designed, modified and tested repeatedly.</a:t>
            </a:r>
          </a:p>
          <a:p>
            <a:pPr lvl="1" algn="just">
              <a:buFont typeface="Wingdings" panose="05000000000000000000" pitchFamily="2" charset="2"/>
              <a:buChar char="q"/>
            </a:pPr>
            <a:r>
              <a:rPr lang="en-US" dirty="0"/>
              <a:t>Allow for the complete overhaul and rethinking of design by early testing of conceptual models and design ideas.</a:t>
            </a:r>
          </a:p>
          <a:p>
            <a:endParaRPr lang="en-US" dirty="0"/>
          </a:p>
        </p:txBody>
      </p:sp>
    </p:spTree>
    <p:extLst>
      <p:ext uri="{BB962C8B-B14F-4D97-AF65-F5344CB8AC3E}">
        <p14:creationId xmlns:p14="http://schemas.microsoft.com/office/powerpoint/2010/main" val="29988481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User-Centered Design Process</a:t>
            </a:r>
            <a:br>
              <a:rPr lang="en-US" b="1" dirty="0"/>
            </a:br>
            <a:endParaRPr lang="en-US" dirty="0"/>
          </a:p>
        </p:txBody>
      </p:sp>
      <p:sp>
        <p:nvSpPr>
          <p:cNvPr id="3" name="Content Placeholder 2"/>
          <p:cNvSpPr>
            <a:spLocks noGrp="1"/>
          </p:cNvSpPr>
          <p:nvPr>
            <p:ph sz="quarter" idx="1"/>
          </p:nvPr>
        </p:nvSpPr>
        <p:spPr>
          <a:xfrm>
            <a:off x="612172" y="1412776"/>
            <a:ext cx="7886700" cy="4351338"/>
          </a:xfrm>
        </p:spPr>
        <p:txBody>
          <a:bodyPr/>
          <a:lstStyle/>
          <a:p>
            <a:pPr algn="just">
              <a:buFont typeface="Wingdings" panose="05000000000000000000" pitchFamily="2" charset="2"/>
              <a:buChar char="Ø"/>
            </a:pPr>
            <a:r>
              <a:rPr lang="en-US" dirty="0"/>
              <a:t>Design is based upon an explicit understanding of users, tasks, and environments; is driven and refined by user-centered evaluation; and addresses the whole user experience.  </a:t>
            </a:r>
          </a:p>
          <a:p>
            <a:pPr algn="just">
              <a:buFont typeface="Wingdings" panose="05000000000000000000" pitchFamily="2" charset="2"/>
              <a:buChar char="Ø"/>
            </a:pPr>
            <a:r>
              <a:rPr lang="en-US" dirty="0"/>
              <a:t>The process involves users throughout the design and development process and it is iterative.</a:t>
            </a:r>
          </a:p>
        </p:txBody>
      </p:sp>
    </p:spTree>
    <p:extLst>
      <p:ext uri="{BB962C8B-B14F-4D97-AF65-F5344CB8AC3E}">
        <p14:creationId xmlns:p14="http://schemas.microsoft.com/office/powerpoint/2010/main" val="15956489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 Phases of the UCD process:</a:t>
            </a:r>
          </a:p>
        </p:txBody>
      </p:sp>
      <p:sp>
        <p:nvSpPr>
          <p:cNvPr id="3" name="Content Placeholder 2"/>
          <p:cNvSpPr>
            <a:spLocks noGrp="1"/>
          </p:cNvSpPr>
          <p:nvPr>
            <p:ph sz="quarter" idx="1"/>
          </p:nvPr>
        </p:nvSpPr>
        <p:spPr>
          <a:xfrm>
            <a:off x="638195" y="1556792"/>
            <a:ext cx="7886700" cy="4351338"/>
          </a:xfrm>
        </p:spPr>
        <p:txBody>
          <a:bodyPr>
            <a:normAutofit fontScale="92500" lnSpcReduction="10000"/>
          </a:bodyPr>
          <a:lstStyle/>
          <a:p>
            <a:pPr marL="0" indent="0" fontAlgn="base">
              <a:buNone/>
            </a:pPr>
            <a:r>
              <a:rPr lang="en-US" dirty="0"/>
              <a:t>The following are the general phases of the UCD process:</a:t>
            </a:r>
          </a:p>
          <a:p>
            <a:pPr fontAlgn="base">
              <a:buFont typeface="Wingdings" panose="05000000000000000000" pitchFamily="2" charset="2"/>
              <a:buChar char="Ø"/>
            </a:pPr>
            <a:r>
              <a:rPr lang="en-US" b="1" dirty="0"/>
              <a:t>Specify the context of use: </a:t>
            </a:r>
            <a:r>
              <a:rPr lang="en-US" dirty="0"/>
              <a:t>Identify the people who will use the product, what they will use it for, and under what conditions they will use it.</a:t>
            </a:r>
          </a:p>
          <a:p>
            <a:pPr fontAlgn="base">
              <a:buFont typeface="Wingdings" panose="05000000000000000000" pitchFamily="2" charset="2"/>
              <a:buChar char="Ø"/>
            </a:pPr>
            <a:r>
              <a:rPr lang="en-US" b="1" dirty="0"/>
              <a:t>Specify requirements: </a:t>
            </a:r>
            <a:r>
              <a:rPr lang="en-US" dirty="0"/>
              <a:t>Identify any business requirements or user goals that must be met for the product to be successful.</a:t>
            </a:r>
          </a:p>
          <a:p>
            <a:pPr fontAlgn="base">
              <a:buFont typeface="Wingdings" panose="05000000000000000000" pitchFamily="2" charset="2"/>
              <a:buChar char="Ø"/>
            </a:pPr>
            <a:r>
              <a:rPr lang="en-US" b="1" dirty="0"/>
              <a:t>Create design solutions: </a:t>
            </a:r>
            <a:r>
              <a:rPr lang="en-US" dirty="0"/>
              <a:t>This part of the process may be done in stages, building from a rough concept to a complete design.</a:t>
            </a:r>
          </a:p>
          <a:p>
            <a:pPr fontAlgn="base">
              <a:buFont typeface="Wingdings" panose="05000000000000000000" pitchFamily="2" charset="2"/>
              <a:buChar char="Ø"/>
            </a:pPr>
            <a:r>
              <a:rPr lang="en-US" b="1" dirty="0"/>
              <a:t>Evaluate designs: </a:t>
            </a:r>
            <a:r>
              <a:rPr lang="en-US" dirty="0"/>
              <a:t>Evaluation - ideally through usability testing with actual users - is as integral as quality testing is to good software development.</a:t>
            </a:r>
          </a:p>
          <a:p>
            <a:pPr marL="0" indent="0">
              <a:buNone/>
            </a:pPr>
            <a:endParaRPr lang="en-US" dirty="0"/>
          </a:p>
        </p:txBody>
      </p:sp>
    </p:spTree>
    <p:extLst>
      <p:ext uri="{BB962C8B-B14F-4D97-AF65-F5344CB8AC3E}">
        <p14:creationId xmlns:p14="http://schemas.microsoft.com/office/powerpoint/2010/main" val="2348296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467544" y="188640"/>
            <a:ext cx="8229600" cy="1143000"/>
          </a:xfrm>
        </p:spPr>
        <p:txBody>
          <a:bodyPr/>
          <a:lstStyle/>
          <a:p>
            <a:r>
              <a:rPr lang="en-GB" dirty="0"/>
              <a:t>Dilemma</a:t>
            </a:r>
          </a:p>
        </p:txBody>
      </p:sp>
      <p:sp>
        <p:nvSpPr>
          <p:cNvPr id="30723" name="Rectangle 3"/>
          <p:cNvSpPr>
            <a:spLocks noGrp="1" noChangeArrowheads="1"/>
          </p:cNvSpPr>
          <p:nvPr>
            <p:ph idx="1"/>
          </p:nvPr>
        </p:nvSpPr>
        <p:spPr>
          <a:xfrm>
            <a:off x="395536" y="1340768"/>
            <a:ext cx="8496944" cy="2304256"/>
          </a:xfrm>
        </p:spPr>
        <p:txBody>
          <a:bodyPr>
            <a:normAutofit fontScale="92500"/>
          </a:bodyPr>
          <a:lstStyle/>
          <a:p>
            <a:pPr marL="0" indent="0">
              <a:buNone/>
            </a:pPr>
            <a:r>
              <a:rPr lang="en-GB" sz="2800" dirty="0">
                <a:latin typeface="+mn-lt"/>
              </a:rPr>
              <a:t>Which is the best way to interact with a smart TV? Why?</a:t>
            </a:r>
          </a:p>
          <a:p>
            <a:pPr marL="228600" indent="-222250"/>
            <a:r>
              <a:rPr lang="en-GB" sz="2800" dirty="0">
                <a:latin typeface="+mn-lt"/>
              </a:rPr>
              <a:t>Pecking using a grid keyboard via a remote control</a:t>
            </a:r>
          </a:p>
          <a:p>
            <a:pPr marL="228600" indent="-222250"/>
            <a:r>
              <a:rPr lang="en-GB" sz="2800" dirty="0">
                <a:latin typeface="+mn-lt"/>
              </a:rPr>
              <a:t>Swiping across two alphanumeric rows using a touchpad </a:t>
            </a:r>
          </a:p>
          <a:p>
            <a:pPr marL="228600" indent="-222250"/>
            <a:r>
              <a:rPr lang="en-GB" sz="2800" dirty="0">
                <a:latin typeface="+mn-lt"/>
              </a:rPr>
              <a:t>Voice control using remote or smart speaker</a:t>
            </a:r>
          </a:p>
          <a:p>
            <a:pPr algn="ctr"/>
            <a:endParaRPr lang="en-GB" sz="2800" dirty="0">
              <a:solidFill>
                <a:srgbClr val="7030A0"/>
              </a:solidFill>
            </a:endParaRPr>
          </a:p>
          <a:p>
            <a:pPr algn="ctr"/>
            <a:endParaRPr lang="en-GB" sz="2800" dirty="0">
              <a:solidFill>
                <a:srgbClr val="7030A0"/>
              </a:solidFill>
            </a:endParaRPr>
          </a:p>
          <a:p>
            <a:pPr algn="ctr"/>
            <a:endParaRPr lang="en-GB" sz="900" dirty="0">
              <a:solidFill>
                <a:srgbClr val="7030A0"/>
              </a:solidFill>
            </a:endParaRPr>
          </a:p>
        </p:txBody>
      </p:sp>
      <p:pic>
        <p:nvPicPr>
          <p:cNvPr id="4" name="Picture 3" descr="Screenshot of typing on a TV screen by selecting letters and numbers from a square matrix."/>
          <p:cNvPicPr>
            <a:picLocks noChangeAspect="1"/>
          </p:cNvPicPr>
          <p:nvPr/>
        </p:nvPicPr>
        <p:blipFill>
          <a:blip r:embed="rId3"/>
          <a:stretch>
            <a:fillRect/>
          </a:stretch>
        </p:blipFill>
        <p:spPr>
          <a:xfrm>
            <a:off x="611560" y="3792365"/>
            <a:ext cx="3128651" cy="2348880"/>
          </a:xfrm>
          <a:prstGeom prst="rect">
            <a:avLst/>
          </a:prstGeom>
        </p:spPr>
      </p:pic>
      <p:pic>
        <p:nvPicPr>
          <p:cNvPr id="6" name="Picture 5" descr="Screenshot of typing on a TV screen by swiping along a single line of letters and numbers."/>
          <p:cNvPicPr>
            <a:picLocks noChangeAspect="1"/>
          </p:cNvPicPr>
          <p:nvPr/>
        </p:nvPicPr>
        <p:blipFill>
          <a:blip r:embed="rId4"/>
          <a:stretch>
            <a:fillRect/>
          </a:stretch>
        </p:blipFill>
        <p:spPr>
          <a:xfrm>
            <a:off x="4211960" y="3772347"/>
            <a:ext cx="4112346" cy="2313195"/>
          </a:xfrm>
          <a:prstGeom prst="rect">
            <a:avLst/>
          </a:prstGeom>
        </p:spPr>
      </p:pic>
    </p:spTree>
    <p:extLst>
      <p:ext uri="{BB962C8B-B14F-4D97-AF65-F5344CB8AC3E}">
        <p14:creationId xmlns:p14="http://schemas.microsoft.com/office/powerpoint/2010/main" val="24759582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ser-Centered Design (UCD) Process: Begin: Identify Need 1: Specify Context of Use 2: Specify Requirements 3: Produce Design Solutions 4: Evaluate Designs System may be Satisfied or Iterative Process May Begin Again"/>
          <p:cNvPicPr>
            <a:picLocks noChangeAspect="1" noChangeArrowheads="1"/>
          </p:cNvPicPr>
          <p:nvPr/>
        </p:nvPicPr>
        <p:blipFill>
          <a:blip r:embed="rId2" cstate="print"/>
          <a:srcRect/>
          <a:stretch>
            <a:fillRect/>
          </a:stretch>
        </p:blipFill>
        <p:spPr bwMode="auto">
          <a:xfrm>
            <a:off x="1835696" y="1066800"/>
            <a:ext cx="5616624" cy="4882480"/>
          </a:xfrm>
          <a:prstGeom prst="rect">
            <a:avLst/>
          </a:prstGeom>
          <a:noFill/>
        </p:spPr>
      </p:pic>
    </p:spTree>
    <p:extLst>
      <p:ext uri="{BB962C8B-B14F-4D97-AF65-F5344CB8AC3E}">
        <p14:creationId xmlns:p14="http://schemas.microsoft.com/office/powerpoint/2010/main" val="10214143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36CFE6-A957-6D42-0FA1-C60260821E13}"/>
              </a:ext>
            </a:extLst>
          </p:cNvPr>
          <p:cNvSpPr>
            <a:spLocks noGrp="1"/>
          </p:cNvSpPr>
          <p:nvPr>
            <p:ph type="title"/>
          </p:nvPr>
        </p:nvSpPr>
        <p:spPr/>
        <p:txBody>
          <a:bodyPr/>
          <a:lstStyle/>
          <a:p>
            <a:pPr algn="l"/>
            <a:r>
              <a:rPr lang="en-US" b="1" i="0" dirty="0">
                <a:solidFill>
                  <a:srgbClr val="292929"/>
                </a:solidFill>
                <a:effectLst/>
                <a:latin typeface="sohne"/>
              </a:rPr>
              <a:t>6 Laws that Help You Create a Better Design</a:t>
            </a:r>
          </a:p>
        </p:txBody>
      </p:sp>
      <p:sp>
        <p:nvSpPr>
          <p:cNvPr id="3" name="Content Placeholder 2">
            <a:extLst>
              <a:ext uri="{FF2B5EF4-FFF2-40B4-BE49-F238E27FC236}">
                <a16:creationId xmlns:a16="http://schemas.microsoft.com/office/drawing/2014/main" xmlns="" id="{62978A9A-94D4-1547-7AF9-5CE5B5AD8BE2}"/>
              </a:ext>
            </a:extLst>
          </p:cNvPr>
          <p:cNvSpPr>
            <a:spLocks noGrp="1"/>
          </p:cNvSpPr>
          <p:nvPr>
            <p:ph idx="1"/>
          </p:nvPr>
        </p:nvSpPr>
        <p:spPr>
          <a:xfrm>
            <a:off x="628650" y="1556792"/>
            <a:ext cx="8263830" cy="4620171"/>
          </a:xfrm>
        </p:spPr>
        <p:txBody>
          <a:bodyPr>
            <a:normAutofit/>
          </a:bodyPr>
          <a:lstStyle/>
          <a:p>
            <a:pPr algn="just">
              <a:buFont typeface="Wingdings" panose="05000000000000000000" pitchFamily="2" charset="2"/>
              <a:buChar char="v"/>
            </a:pPr>
            <a:r>
              <a:rPr lang="en-US" sz="2000" dirty="0">
                <a:latin typeface="Tahoma" panose="020B0604030504040204" pitchFamily="34" charset="0"/>
                <a:ea typeface="Tahoma" panose="020B0604030504040204" pitchFamily="34" charset="0"/>
                <a:cs typeface="Tahoma" panose="020B0604030504040204" pitchFamily="34" charset="0"/>
              </a:rPr>
              <a:t>A</a:t>
            </a:r>
            <a:r>
              <a:rPr lang="en-US" sz="2000" b="0" dirty="0">
                <a:effectLst/>
                <a:latin typeface="Tahoma" panose="020B0604030504040204" pitchFamily="34" charset="0"/>
                <a:ea typeface="Tahoma" panose="020B0604030504040204" pitchFamily="34" charset="0"/>
                <a:cs typeface="Tahoma" panose="020B0604030504040204" pitchFamily="34" charset="0"/>
              </a:rPr>
              <a:t> common goal of every product — to make the users’ life easier. </a:t>
            </a:r>
          </a:p>
          <a:p>
            <a:pPr algn="just">
              <a:buFont typeface="Wingdings" panose="05000000000000000000" pitchFamily="2" charset="2"/>
              <a:buChar char="v"/>
            </a:pPr>
            <a:r>
              <a:rPr lang="en-US" sz="2000" dirty="0">
                <a:latin typeface="Tahoma" panose="020B0604030504040204" pitchFamily="34" charset="0"/>
                <a:ea typeface="Tahoma" panose="020B0604030504040204" pitchFamily="34" charset="0"/>
                <a:cs typeface="Tahoma" panose="020B0604030504040204" pitchFamily="34" charset="0"/>
              </a:rPr>
              <a:t>S</a:t>
            </a:r>
            <a:r>
              <a:rPr lang="en-US" sz="2000" b="0" dirty="0">
                <a:effectLst/>
                <a:latin typeface="Tahoma" panose="020B0604030504040204" pitchFamily="34" charset="0"/>
                <a:ea typeface="Tahoma" panose="020B0604030504040204" pitchFamily="34" charset="0"/>
                <a:cs typeface="Tahoma" panose="020B0604030504040204" pitchFamily="34" charset="0"/>
              </a:rPr>
              <a:t>ome famous principles from psychology, philosophy and economics that you can apply to your design.</a:t>
            </a:r>
          </a:p>
          <a:p>
            <a:pPr lvl="1" algn="just">
              <a:buFont typeface="Wingdings" panose="05000000000000000000" pitchFamily="2" charset="2"/>
              <a:buChar char="§"/>
            </a:pPr>
            <a:r>
              <a:rPr lang="en-US" i="1" dirty="0">
                <a:latin typeface="Tahoma" panose="020B0604030504040204" pitchFamily="34" charset="0"/>
                <a:ea typeface="Tahoma" panose="020B0604030504040204" pitchFamily="34" charset="0"/>
                <a:cs typeface="Tahoma" panose="020B0604030504040204" pitchFamily="34" charset="0"/>
              </a:rPr>
              <a:t>Hick’s Law</a:t>
            </a:r>
          </a:p>
          <a:p>
            <a:pPr lvl="1" algn="just">
              <a:buFont typeface="Wingdings" panose="05000000000000000000" pitchFamily="2" charset="2"/>
              <a:buChar char="§"/>
            </a:pPr>
            <a:r>
              <a:rPr lang="en-US" i="1" dirty="0">
                <a:latin typeface="Tahoma" panose="020B0604030504040204" pitchFamily="34" charset="0"/>
                <a:ea typeface="Tahoma" panose="020B0604030504040204" pitchFamily="34" charset="0"/>
                <a:cs typeface="Tahoma" panose="020B0604030504040204" pitchFamily="34" charset="0"/>
              </a:rPr>
              <a:t>Jakob’s Law</a:t>
            </a:r>
          </a:p>
          <a:p>
            <a:pPr lvl="1" algn="just">
              <a:buFont typeface="Wingdings" panose="05000000000000000000" pitchFamily="2" charset="2"/>
              <a:buChar char="§"/>
            </a:pPr>
            <a:r>
              <a:rPr lang="en-IN" i="1" dirty="0">
                <a:latin typeface="Tahoma" panose="020B0604030504040204" pitchFamily="34" charset="0"/>
                <a:ea typeface="Tahoma" panose="020B0604030504040204" pitchFamily="34" charset="0"/>
                <a:cs typeface="Tahoma" panose="020B0604030504040204" pitchFamily="34" charset="0"/>
              </a:rPr>
              <a:t>Ockham’s Razor Law</a:t>
            </a:r>
          </a:p>
          <a:p>
            <a:pPr lvl="1" algn="just">
              <a:buFont typeface="Wingdings" panose="05000000000000000000" pitchFamily="2" charset="2"/>
              <a:buChar char="§"/>
            </a:pPr>
            <a:r>
              <a:rPr lang="en-IN" i="1" dirty="0" err="1">
                <a:latin typeface="Tahoma" panose="020B0604030504040204" pitchFamily="34" charset="0"/>
                <a:ea typeface="Tahoma" panose="020B0604030504040204" pitchFamily="34" charset="0"/>
                <a:cs typeface="Tahoma" panose="020B0604030504040204" pitchFamily="34" charset="0"/>
              </a:rPr>
              <a:t>Fitt’s</a:t>
            </a:r>
            <a:r>
              <a:rPr lang="en-IN" i="1" dirty="0">
                <a:latin typeface="Tahoma" panose="020B0604030504040204" pitchFamily="34" charset="0"/>
                <a:ea typeface="Tahoma" panose="020B0604030504040204" pitchFamily="34" charset="0"/>
                <a:cs typeface="Tahoma" panose="020B0604030504040204" pitchFamily="34" charset="0"/>
              </a:rPr>
              <a:t> Law</a:t>
            </a:r>
          </a:p>
          <a:p>
            <a:pPr lvl="1" algn="just">
              <a:buFont typeface="Wingdings" panose="05000000000000000000" pitchFamily="2" charset="2"/>
              <a:buChar char="§"/>
            </a:pPr>
            <a:r>
              <a:rPr lang="en-IN" i="1" dirty="0">
                <a:latin typeface="Tahoma" panose="020B0604030504040204" pitchFamily="34" charset="0"/>
                <a:ea typeface="Tahoma" panose="020B0604030504040204" pitchFamily="34" charset="0"/>
                <a:cs typeface="Tahoma" panose="020B0604030504040204" pitchFamily="34" charset="0"/>
              </a:rPr>
              <a:t>Weber’s Law</a:t>
            </a:r>
          </a:p>
          <a:p>
            <a:pPr lvl="1" algn="just">
              <a:buFont typeface="Wingdings" panose="05000000000000000000" pitchFamily="2" charset="2"/>
              <a:buChar char="§"/>
            </a:pPr>
            <a:r>
              <a:rPr lang="en-IN" i="1" dirty="0">
                <a:latin typeface="Tahoma" panose="020B0604030504040204" pitchFamily="34" charset="0"/>
                <a:ea typeface="Tahoma" panose="020B0604030504040204" pitchFamily="34" charset="0"/>
                <a:cs typeface="Tahoma" panose="020B0604030504040204" pitchFamily="34" charset="0"/>
              </a:rPr>
              <a:t>Pareto’s Law</a:t>
            </a:r>
          </a:p>
          <a:p>
            <a:pPr algn="just">
              <a:buFont typeface="Wingdings" panose="05000000000000000000" pitchFamily="2" charset="2"/>
              <a:buChar char="v"/>
            </a:pPr>
            <a:r>
              <a:rPr lang="en-US" sz="2000" dirty="0">
                <a:latin typeface="Tahoma" panose="020B0604030504040204" pitchFamily="34" charset="0"/>
                <a:ea typeface="Tahoma" panose="020B0604030504040204" pitchFamily="34" charset="0"/>
                <a:cs typeface="Tahoma" panose="020B0604030504040204" pitchFamily="34" charset="0"/>
              </a:rPr>
              <a:t>Apart from the basic design principles, there are other rules or laws that you can follow to make your design stand out like the </a:t>
            </a:r>
            <a:r>
              <a:rPr lang="en-US" sz="2000" i="1" dirty="0">
                <a:latin typeface="Tahoma" panose="020B0604030504040204" pitchFamily="34" charset="0"/>
                <a:ea typeface="Tahoma" panose="020B0604030504040204" pitchFamily="34" charset="0"/>
                <a:cs typeface="Tahoma" panose="020B0604030504040204" pitchFamily="34" charset="0"/>
              </a:rPr>
              <a:t>golden rules</a:t>
            </a:r>
            <a:r>
              <a:rPr lang="en-US" sz="2000" b="0" i="1" dirty="0">
                <a:effectLst/>
                <a:latin typeface="Tahoma" panose="020B0604030504040204" pitchFamily="34" charset="0"/>
                <a:ea typeface="Tahoma" panose="020B0604030504040204" pitchFamily="34" charset="0"/>
                <a:cs typeface="Tahoma" panose="020B0604030504040204" pitchFamily="34" charset="0"/>
              </a:rPr>
              <a:t>.</a:t>
            </a:r>
          </a:p>
          <a:p>
            <a:pPr algn="just">
              <a:buFont typeface="Wingdings" panose="05000000000000000000" pitchFamily="2" charset="2"/>
              <a:buChar char="v"/>
            </a:pPr>
            <a:endParaRPr lang="en-IN" sz="2000" dirty="0">
              <a:latin typeface="Tahoma" panose="020B0604030504040204" pitchFamily="34" charset="0"/>
              <a:ea typeface="Tahoma" panose="020B0604030504040204" pitchFamily="34" charset="0"/>
              <a:cs typeface="Tahoma" panose="020B0604030504040204" pitchFamily="34" charset="0"/>
            </a:endParaRPr>
          </a:p>
          <a:p>
            <a:pPr algn="just"/>
            <a:endParaRPr lang="en-IN" sz="2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8436108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358285-BCEC-0CB8-1E56-8266650E2F17}"/>
              </a:ext>
            </a:extLst>
          </p:cNvPr>
          <p:cNvSpPr>
            <a:spLocks noGrp="1"/>
          </p:cNvSpPr>
          <p:nvPr>
            <p:ph type="title"/>
          </p:nvPr>
        </p:nvSpPr>
        <p:spPr/>
        <p:txBody>
          <a:bodyPr>
            <a:normAutofit/>
          </a:bodyPr>
          <a:lstStyle/>
          <a:p>
            <a:r>
              <a:rPr lang="en-IN" sz="3200" dirty="0" err="1"/>
              <a:t>Fitts’</a:t>
            </a:r>
            <a:r>
              <a:rPr lang="en-IN" sz="3200" dirty="0"/>
              <a:t> Law:</a:t>
            </a:r>
            <a:r>
              <a:rPr lang="en-US" sz="3200" dirty="0"/>
              <a:t> Make it simple, but significant</a:t>
            </a:r>
            <a:endParaRPr lang="en-IN" sz="3200" dirty="0"/>
          </a:p>
        </p:txBody>
      </p:sp>
      <p:sp>
        <p:nvSpPr>
          <p:cNvPr id="3" name="Content Placeholder 2">
            <a:extLst>
              <a:ext uri="{FF2B5EF4-FFF2-40B4-BE49-F238E27FC236}">
                <a16:creationId xmlns:a16="http://schemas.microsoft.com/office/drawing/2014/main" xmlns="" id="{19C29C26-C638-A047-6E4F-1D16C5B7700C}"/>
              </a:ext>
            </a:extLst>
          </p:cNvPr>
          <p:cNvSpPr>
            <a:spLocks noGrp="1"/>
          </p:cNvSpPr>
          <p:nvPr>
            <p:ph idx="1"/>
          </p:nvPr>
        </p:nvSpPr>
        <p:spPr/>
        <p:txBody>
          <a:bodyPr>
            <a:normAutofit lnSpcReduction="10000"/>
          </a:bodyPr>
          <a:lstStyle/>
          <a:p>
            <a:pPr algn="just">
              <a:buFont typeface="Wingdings" panose="05000000000000000000" pitchFamily="2" charset="2"/>
              <a:buChar char="Ø"/>
            </a:pPr>
            <a:r>
              <a:rPr lang="en-US" sz="2200" dirty="0">
                <a:latin typeface="+mj-lt"/>
              </a:rPr>
              <a:t>Fitts’s law is a predictive model of human movement developed by Paul Fitts, an American psychologist.</a:t>
            </a:r>
          </a:p>
          <a:p>
            <a:pPr algn="just">
              <a:buFont typeface="Wingdings" panose="05000000000000000000" pitchFamily="2" charset="2"/>
              <a:buChar char="Ø"/>
            </a:pPr>
            <a:endParaRPr lang="en-US" sz="2200" b="0" i="0" dirty="0">
              <a:solidFill>
                <a:srgbClr val="2B2B2B"/>
              </a:solidFill>
              <a:effectLst/>
              <a:latin typeface="+mj-lt"/>
            </a:endParaRPr>
          </a:p>
          <a:p>
            <a:pPr algn="just">
              <a:buFont typeface="Wingdings" panose="05000000000000000000" pitchFamily="2" charset="2"/>
              <a:buChar char="Ø"/>
            </a:pPr>
            <a:r>
              <a:rPr lang="en-US" sz="2200" b="0" i="0" dirty="0" err="1">
                <a:solidFill>
                  <a:srgbClr val="2B2B2B"/>
                </a:solidFill>
                <a:effectLst/>
                <a:latin typeface="+mj-lt"/>
              </a:rPr>
              <a:t>Fitts’</a:t>
            </a:r>
            <a:r>
              <a:rPr lang="en-US" sz="2200" b="0" i="0" dirty="0">
                <a:solidFill>
                  <a:srgbClr val="2B2B2B"/>
                </a:solidFill>
                <a:effectLst/>
                <a:latin typeface="+mj-lt"/>
              </a:rPr>
              <a:t> law states that the amount of time required for a person to move a pointer (e.g., mouse cursor) to a target area is a function of the distance to the target divided by the size of the target.</a:t>
            </a:r>
          </a:p>
          <a:p>
            <a:pPr algn="just">
              <a:buFont typeface="Wingdings" panose="05000000000000000000" pitchFamily="2" charset="2"/>
              <a:buChar char="Ø"/>
            </a:pPr>
            <a:endParaRPr lang="en-US" sz="2200" b="0" i="0" dirty="0">
              <a:solidFill>
                <a:srgbClr val="2B2B2B"/>
              </a:solidFill>
              <a:effectLst/>
              <a:latin typeface="+mj-lt"/>
            </a:endParaRPr>
          </a:p>
          <a:p>
            <a:pPr algn="just">
              <a:buFont typeface="Wingdings" panose="05000000000000000000" pitchFamily="2" charset="2"/>
              <a:buChar char="Ø"/>
            </a:pPr>
            <a:r>
              <a:rPr lang="en-US" sz="2200" b="0" i="0" dirty="0">
                <a:solidFill>
                  <a:srgbClr val="2B2B2B"/>
                </a:solidFill>
                <a:effectLst/>
                <a:latin typeface="+mj-lt"/>
              </a:rPr>
              <a:t> Thus, the longer the distance and the smaller the target’s size, the longer it takes.</a:t>
            </a:r>
          </a:p>
          <a:p>
            <a:pPr algn="just">
              <a:buFont typeface="Wingdings" panose="05000000000000000000" pitchFamily="2" charset="2"/>
              <a:buChar char="Ø"/>
            </a:pPr>
            <a:endParaRPr lang="en-US" sz="2200" b="0" i="0" dirty="0">
              <a:solidFill>
                <a:srgbClr val="2B2B2B"/>
              </a:solidFill>
              <a:effectLst/>
              <a:latin typeface="+mj-lt"/>
            </a:endParaRPr>
          </a:p>
          <a:p>
            <a:pPr algn="just">
              <a:buFont typeface="Wingdings" panose="05000000000000000000" pitchFamily="2" charset="2"/>
              <a:buChar char="Ø"/>
            </a:pPr>
            <a:r>
              <a:rPr lang="en-US" sz="2200" b="0" i="0" dirty="0">
                <a:solidFill>
                  <a:srgbClr val="2B2B2B"/>
                </a:solidFill>
                <a:effectLst/>
                <a:latin typeface="+mj-lt"/>
              </a:rPr>
              <a:t>By his law, fast movements and small targets result in greater error rates, due to the speed-accuracy trade-off.</a:t>
            </a:r>
            <a:endParaRPr lang="en-IN" sz="2200" dirty="0">
              <a:latin typeface="+mj-lt"/>
            </a:endParaRPr>
          </a:p>
        </p:txBody>
      </p:sp>
    </p:spTree>
    <p:extLst>
      <p:ext uri="{BB962C8B-B14F-4D97-AF65-F5344CB8AC3E}">
        <p14:creationId xmlns:p14="http://schemas.microsoft.com/office/powerpoint/2010/main" val="13334270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8623C4-BF86-E5C2-7943-B1E99A403A1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6E6E7EE7-63EF-6A39-DE9C-A14E065205B7}"/>
              </a:ext>
            </a:extLst>
          </p:cNvPr>
          <p:cNvSpPr>
            <a:spLocks noGrp="1"/>
          </p:cNvSpPr>
          <p:nvPr>
            <p:ph idx="1"/>
          </p:nvPr>
        </p:nvSpPr>
        <p:spPr/>
        <p:txBody>
          <a:bodyPr>
            <a:normAutofit/>
          </a:bodyPr>
          <a:lstStyle/>
          <a:p>
            <a:pPr algn="just">
              <a:buFont typeface="Wingdings" panose="05000000000000000000" pitchFamily="2" charset="2"/>
              <a:buChar char="Ø"/>
            </a:pPr>
            <a:r>
              <a:rPr lang="en-US" sz="2200" b="0" i="0" dirty="0" err="1">
                <a:solidFill>
                  <a:srgbClr val="2B2B2B"/>
                </a:solidFill>
                <a:effectLst/>
                <a:latin typeface="+mj-lt"/>
              </a:rPr>
              <a:t>Fitts’</a:t>
            </a:r>
            <a:r>
              <a:rPr lang="en-US" sz="2200" b="0" i="0" dirty="0">
                <a:solidFill>
                  <a:srgbClr val="2B2B2B"/>
                </a:solidFill>
                <a:effectLst/>
                <a:latin typeface="+mj-lt"/>
              </a:rPr>
              <a:t> law is widely applied in user experience (UX) and user interface (UI) design.</a:t>
            </a:r>
          </a:p>
          <a:p>
            <a:pPr algn="just">
              <a:buFont typeface="Wingdings" panose="05000000000000000000" pitchFamily="2" charset="2"/>
              <a:buChar char="Ø"/>
            </a:pPr>
            <a:endParaRPr lang="en-US" sz="2200" b="0" i="0" dirty="0">
              <a:solidFill>
                <a:srgbClr val="2B2B2B"/>
              </a:solidFill>
              <a:effectLst/>
              <a:latin typeface="+mj-lt"/>
            </a:endParaRPr>
          </a:p>
          <a:p>
            <a:pPr algn="just">
              <a:buFont typeface="Wingdings" panose="05000000000000000000" pitchFamily="2" charset="2"/>
              <a:buChar char="Ø"/>
            </a:pPr>
            <a:r>
              <a:rPr lang="en-US" sz="2200" b="0" i="0" dirty="0">
                <a:solidFill>
                  <a:srgbClr val="2B2B2B"/>
                </a:solidFill>
                <a:effectLst/>
                <a:latin typeface="+mj-lt"/>
              </a:rPr>
              <a:t>For example, this law influenced the convention of making interactive buttons large (especially on finger-operated mobile devices)—smaller buttons are more difficult (and time-consuming) to click. </a:t>
            </a:r>
          </a:p>
          <a:p>
            <a:pPr algn="just">
              <a:buFont typeface="Wingdings" panose="05000000000000000000" pitchFamily="2" charset="2"/>
              <a:buChar char="Ø"/>
            </a:pPr>
            <a:endParaRPr lang="en-US" sz="2200" b="0" i="0" dirty="0">
              <a:solidFill>
                <a:srgbClr val="2B2B2B"/>
              </a:solidFill>
              <a:effectLst/>
              <a:latin typeface="+mj-lt"/>
            </a:endParaRPr>
          </a:p>
          <a:p>
            <a:pPr algn="just">
              <a:buFont typeface="Wingdings" panose="05000000000000000000" pitchFamily="2" charset="2"/>
              <a:buChar char="Ø"/>
            </a:pPr>
            <a:r>
              <a:rPr lang="en-US" sz="2200" b="0" i="0" dirty="0">
                <a:solidFill>
                  <a:srgbClr val="2B2B2B"/>
                </a:solidFill>
                <a:effectLst/>
                <a:latin typeface="+mj-lt"/>
              </a:rPr>
              <a:t>Likewise, the distance between a user’s task/attention area and the task-related button should be kept as short as possible</a:t>
            </a:r>
            <a:r>
              <a:rPr lang="en-US" sz="2200" b="0" i="0" dirty="0">
                <a:solidFill>
                  <a:srgbClr val="2B2B2B"/>
                </a:solidFill>
                <a:effectLst/>
                <a:latin typeface="Merriweather" panose="00000500000000000000" pitchFamily="2" charset="0"/>
              </a:rPr>
              <a:t>.</a:t>
            </a:r>
          </a:p>
        </p:txBody>
      </p:sp>
    </p:spTree>
    <p:extLst>
      <p:ext uri="{BB962C8B-B14F-4D97-AF65-F5344CB8AC3E}">
        <p14:creationId xmlns:p14="http://schemas.microsoft.com/office/powerpoint/2010/main" val="21032144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7DA49F-61E4-2F72-2D5C-32718B430F9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1B51DD44-0FC6-9FF7-CBB1-97E76C2D5416}"/>
              </a:ext>
            </a:extLst>
          </p:cNvPr>
          <p:cNvSpPr>
            <a:spLocks noGrp="1"/>
          </p:cNvSpPr>
          <p:nvPr>
            <p:ph idx="1"/>
          </p:nvPr>
        </p:nvSpPr>
        <p:spPr/>
        <p:txBody>
          <a:bodyPr>
            <a:normAutofit/>
          </a:bodyPr>
          <a:lstStyle/>
          <a:p>
            <a:pPr algn="just">
              <a:buFont typeface="Wingdings" panose="05000000000000000000" pitchFamily="2" charset="2"/>
              <a:buChar char="Ø"/>
            </a:pPr>
            <a:endParaRPr lang="en-US" sz="2200" dirty="0">
              <a:latin typeface="Merriweather" panose="00000500000000000000" pitchFamily="2" charset="0"/>
            </a:endParaRPr>
          </a:p>
          <a:p>
            <a:pPr algn="just">
              <a:buFont typeface="Wingdings" panose="05000000000000000000" pitchFamily="2" charset="2"/>
              <a:buChar char="Ø"/>
            </a:pPr>
            <a:r>
              <a:rPr lang="en-US" sz="2200" dirty="0">
                <a:latin typeface="+mj-lt"/>
              </a:rPr>
              <a:t>When it is used in a design, it means that your buttons should be large, obvious and the distance between one action to the next should be </a:t>
            </a:r>
            <a:r>
              <a:rPr lang="en-US" sz="2200" dirty="0" err="1">
                <a:latin typeface="+mj-lt"/>
              </a:rPr>
              <a:t>minimised</a:t>
            </a:r>
            <a:r>
              <a:rPr lang="en-US" sz="2200" dirty="0">
                <a:latin typeface="+mj-lt"/>
              </a:rPr>
              <a:t>.</a:t>
            </a:r>
          </a:p>
          <a:p>
            <a:pPr marL="0" indent="0" algn="just">
              <a:buNone/>
            </a:pPr>
            <a:endParaRPr lang="en-US" sz="2200" dirty="0">
              <a:latin typeface="+mj-lt"/>
            </a:endParaRPr>
          </a:p>
          <a:p>
            <a:pPr algn="just">
              <a:buFont typeface="Wingdings" panose="05000000000000000000" pitchFamily="2" charset="2"/>
              <a:buChar char="Ø"/>
            </a:pPr>
            <a:r>
              <a:rPr lang="en-US" sz="2200" dirty="0">
                <a:latin typeface="+mj-lt"/>
              </a:rPr>
              <a:t>Pop-up menus better support immediate selection of interactive elements than dropdown menus as the user does not have to move the cursor from its </a:t>
            </a:r>
            <a:r>
              <a:rPr lang="en-US" sz="2200" b="0" i="0" dirty="0">
                <a:solidFill>
                  <a:srgbClr val="2B2B2B"/>
                </a:solidFill>
                <a:effectLst/>
                <a:latin typeface="+mj-lt"/>
              </a:rPr>
              <a:t>current position.</a:t>
            </a:r>
            <a:endParaRPr lang="en-IN" sz="2200" dirty="0">
              <a:latin typeface="+mj-lt"/>
            </a:endParaRPr>
          </a:p>
          <a:p>
            <a:pPr marL="0" indent="0" algn="just">
              <a:buNone/>
            </a:pPr>
            <a:endParaRPr lang="en-US" sz="2200" dirty="0">
              <a:latin typeface="Merriweather" panose="00000500000000000000" pitchFamily="2" charset="0"/>
            </a:endParaRPr>
          </a:p>
          <a:p>
            <a:pPr marL="0" indent="0" algn="just">
              <a:buNone/>
            </a:pPr>
            <a:endParaRPr lang="en-US" sz="2200" dirty="0">
              <a:latin typeface="Merriweather" panose="00000500000000000000" pitchFamily="2" charset="0"/>
            </a:endParaRPr>
          </a:p>
          <a:p>
            <a:pPr marL="0" indent="0" algn="just">
              <a:buNone/>
            </a:pPr>
            <a:endParaRPr lang="en-IN" sz="2200" dirty="0">
              <a:latin typeface="Merriweather" panose="00000500000000000000" pitchFamily="2" charset="0"/>
            </a:endParaRPr>
          </a:p>
        </p:txBody>
      </p:sp>
    </p:spTree>
    <p:extLst>
      <p:ext uri="{BB962C8B-B14F-4D97-AF65-F5344CB8AC3E}">
        <p14:creationId xmlns:p14="http://schemas.microsoft.com/office/powerpoint/2010/main" val="8682337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02AEDF-F454-8B42-38E7-6B4A7A70F216}"/>
              </a:ext>
            </a:extLst>
          </p:cNvPr>
          <p:cNvSpPr>
            <a:spLocks noGrp="1"/>
          </p:cNvSpPr>
          <p:nvPr>
            <p:ph type="title"/>
          </p:nvPr>
        </p:nvSpPr>
        <p:spPr/>
        <p:txBody>
          <a:bodyPr/>
          <a:lstStyle/>
          <a:p>
            <a:endParaRPr lang="en-IN"/>
          </a:p>
        </p:txBody>
      </p:sp>
      <p:pic>
        <p:nvPicPr>
          <p:cNvPr id="1026" name="Picture 2">
            <a:extLst>
              <a:ext uri="{FF2B5EF4-FFF2-40B4-BE49-F238E27FC236}">
                <a16:creationId xmlns:a16="http://schemas.microsoft.com/office/drawing/2014/main" xmlns="" id="{DD472706-C2CB-3ADB-C049-ACD19E6CAA0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7584" y="1916832"/>
            <a:ext cx="7687766" cy="3960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99257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F93190-995A-38F1-FB4D-4CC80D153519}"/>
              </a:ext>
            </a:extLst>
          </p:cNvPr>
          <p:cNvSpPr>
            <a:spLocks noGrp="1"/>
          </p:cNvSpPr>
          <p:nvPr>
            <p:ph type="title"/>
          </p:nvPr>
        </p:nvSpPr>
        <p:spPr>
          <a:xfrm>
            <a:off x="628650" y="365127"/>
            <a:ext cx="7886700" cy="868262"/>
          </a:xfrm>
        </p:spPr>
        <p:txBody>
          <a:bodyPr>
            <a:normAutofit fontScale="90000"/>
          </a:bodyPr>
          <a:lstStyle/>
          <a:p>
            <a:r>
              <a:rPr lang="en-IN" dirty="0"/>
              <a:t>Hick’s Law:</a:t>
            </a:r>
            <a:r>
              <a:rPr lang="en-US" dirty="0"/>
              <a:t> More options, more problems</a:t>
            </a:r>
            <a:endParaRPr lang="en-IN" dirty="0"/>
          </a:p>
        </p:txBody>
      </p:sp>
      <p:sp>
        <p:nvSpPr>
          <p:cNvPr id="3" name="Content Placeholder 2">
            <a:extLst>
              <a:ext uri="{FF2B5EF4-FFF2-40B4-BE49-F238E27FC236}">
                <a16:creationId xmlns:a16="http://schemas.microsoft.com/office/drawing/2014/main" xmlns="" id="{C02352D3-36AE-7902-D2FF-6575287550CA}"/>
              </a:ext>
            </a:extLst>
          </p:cNvPr>
          <p:cNvSpPr>
            <a:spLocks noGrp="1"/>
          </p:cNvSpPr>
          <p:nvPr>
            <p:ph idx="1"/>
          </p:nvPr>
        </p:nvSpPr>
        <p:spPr>
          <a:xfrm>
            <a:off x="628650" y="1412776"/>
            <a:ext cx="7886700" cy="4764187"/>
          </a:xfrm>
        </p:spPr>
        <p:txBody>
          <a:bodyPr>
            <a:normAutofit/>
          </a:bodyPr>
          <a:lstStyle/>
          <a:p>
            <a:pPr algn="just">
              <a:buFont typeface="Wingdings" panose="05000000000000000000" pitchFamily="2" charset="2"/>
              <a:buChar char="Ø"/>
            </a:pPr>
            <a:r>
              <a:rPr lang="en-US" sz="2200" dirty="0">
                <a:latin typeface="+mj-lt"/>
              </a:rPr>
              <a:t>Hick’s law, a psychology principle that is named after two psychologists, William Edmund Hick and Ray Hyman, states that the more options available for the users, the longer time it will take for them to make a decision.</a:t>
            </a:r>
          </a:p>
          <a:p>
            <a:pPr algn="just">
              <a:buFont typeface="Wingdings" panose="05000000000000000000" pitchFamily="2" charset="2"/>
              <a:buChar char="Ø"/>
            </a:pPr>
            <a:endParaRPr lang="en-US" sz="2200" b="0" i="0" dirty="0">
              <a:solidFill>
                <a:srgbClr val="2B2B2B"/>
              </a:solidFill>
              <a:effectLst/>
              <a:latin typeface="+mj-lt"/>
            </a:endParaRPr>
          </a:p>
          <a:p>
            <a:pPr algn="just">
              <a:buFont typeface="Wingdings" panose="05000000000000000000" pitchFamily="2" charset="2"/>
              <a:buChar char="Ø"/>
            </a:pPr>
            <a:r>
              <a:rPr lang="en-US" sz="2200" b="0" i="0" dirty="0">
                <a:solidFill>
                  <a:srgbClr val="2B2B2B"/>
                </a:solidFill>
                <a:effectLst/>
                <a:latin typeface="+mj-lt"/>
              </a:rPr>
              <a:t>Delivering a good user</a:t>
            </a:r>
            <a:r>
              <a:rPr lang="en-US" sz="2200" dirty="0">
                <a:solidFill>
                  <a:srgbClr val="2B2B2B"/>
                </a:solidFill>
                <a:latin typeface="+mj-lt"/>
              </a:rPr>
              <a:t> </a:t>
            </a:r>
            <a:r>
              <a:rPr lang="en-US" sz="2200" b="0" i="0" dirty="0">
                <a:solidFill>
                  <a:srgbClr val="2B2B2B"/>
                </a:solidFill>
                <a:effectLst/>
                <a:latin typeface="+mj-lt"/>
              </a:rPr>
              <a:t>experience requires that first you find out the functionalities that will answer </a:t>
            </a:r>
            <a:r>
              <a:rPr lang="en-US" sz="2200" dirty="0">
                <a:solidFill>
                  <a:srgbClr val="2B2B2B"/>
                </a:solidFill>
                <a:latin typeface="+mj-lt"/>
              </a:rPr>
              <a:t>users</a:t>
            </a:r>
            <a:r>
              <a:rPr lang="en-US" sz="2200" b="0" i="0" dirty="0">
                <a:solidFill>
                  <a:srgbClr val="2B2B2B"/>
                </a:solidFill>
                <a:effectLst/>
                <a:latin typeface="+mj-lt"/>
              </a:rPr>
              <a:t> needs; second, you need to guide them to the specific functions they need </a:t>
            </a:r>
            <a:r>
              <a:rPr lang="en-US" sz="2200" b="0" i="1" dirty="0">
                <a:solidFill>
                  <a:srgbClr val="2B2B2B"/>
                </a:solidFill>
                <a:effectLst/>
                <a:latin typeface="+mj-lt"/>
              </a:rPr>
              <a:t>most</a:t>
            </a:r>
            <a:r>
              <a:rPr lang="en-US" sz="2200" b="0" i="0" dirty="0">
                <a:solidFill>
                  <a:srgbClr val="2B2B2B"/>
                </a:solidFill>
                <a:effectLst/>
                <a:latin typeface="+mj-lt"/>
              </a:rPr>
              <a:t>. </a:t>
            </a:r>
          </a:p>
          <a:p>
            <a:pPr algn="just">
              <a:buFont typeface="Wingdings" panose="05000000000000000000" pitchFamily="2" charset="2"/>
              <a:buChar char="Ø"/>
            </a:pPr>
            <a:endParaRPr lang="en-US" sz="2200" b="0" i="0" dirty="0">
              <a:solidFill>
                <a:srgbClr val="2B2B2B"/>
              </a:solidFill>
              <a:effectLst/>
              <a:latin typeface="+mj-lt"/>
            </a:endParaRPr>
          </a:p>
          <a:p>
            <a:pPr algn="just">
              <a:buFont typeface="Wingdings" panose="05000000000000000000" pitchFamily="2" charset="2"/>
              <a:buChar char="Ø"/>
            </a:pPr>
            <a:r>
              <a:rPr lang="en-US" sz="2200" b="0" i="0" dirty="0">
                <a:solidFill>
                  <a:srgbClr val="2B2B2B"/>
                </a:solidFill>
                <a:effectLst/>
                <a:latin typeface="+mj-lt"/>
              </a:rPr>
              <a:t>If users end up stuck in the decision-making process of “what next?”, they may become confused, frustrated, or leave your website.</a:t>
            </a:r>
          </a:p>
          <a:p>
            <a:pPr algn="just">
              <a:buFont typeface="Wingdings" panose="05000000000000000000" pitchFamily="2" charset="2"/>
              <a:buChar char="Ø"/>
            </a:pPr>
            <a:endParaRPr lang="en-US" sz="2200" b="0" i="0" dirty="0">
              <a:solidFill>
                <a:srgbClr val="2B2B2B"/>
              </a:solidFill>
              <a:effectLst/>
              <a:latin typeface="Merriweather" panose="00000500000000000000" pitchFamily="2" charset="0"/>
            </a:endParaRPr>
          </a:p>
          <a:p>
            <a:pPr algn="just"/>
            <a:endParaRPr lang="en-IN" sz="2000" dirty="0"/>
          </a:p>
        </p:txBody>
      </p:sp>
    </p:spTree>
    <p:extLst>
      <p:ext uri="{BB962C8B-B14F-4D97-AF65-F5344CB8AC3E}">
        <p14:creationId xmlns:p14="http://schemas.microsoft.com/office/powerpoint/2010/main" val="23693775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5202E7-0526-FFC2-3EAD-4C4D36D8963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F7781750-BDA1-6AFB-B9D6-C786269C78BB}"/>
              </a:ext>
            </a:extLst>
          </p:cNvPr>
          <p:cNvSpPr>
            <a:spLocks noGrp="1"/>
          </p:cNvSpPr>
          <p:nvPr>
            <p:ph idx="1"/>
          </p:nvPr>
        </p:nvSpPr>
        <p:spPr>
          <a:xfrm>
            <a:off x="628650" y="1196752"/>
            <a:ext cx="8119814" cy="5092131"/>
          </a:xfrm>
        </p:spPr>
        <p:txBody>
          <a:bodyPr>
            <a:normAutofit fontScale="85000" lnSpcReduction="10000"/>
          </a:bodyPr>
          <a:lstStyle/>
          <a:p>
            <a:pPr algn="just">
              <a:buFont typeface="Wingdings" panose="05000000000000000000" pitchFamily="2" charset="2"/>
              <a:buChar char="Ø"/>
            </a:pPr>
            <a:r>
              <a:rPr lang="en-US" sz="2800" b="0" i="0" dirty="0">
                <a:solidFill>
                  <a:srgbClr val="2B2B2B"/>
                </a:solidFill>
                <a:effectLst/>
                <a:latin typeface="+mj-lt"/>
              </a:rPr>
              <a:t>Hick’s Law is a simple idea that says that the more choices you present your users with, the longer it will take them to reach a decision.</a:t>
            </a:r>
          </a:p>
          <a:p>
            <a:pPr algn="just">
              <a:buFont typeface="Wingdings" panose="05000000000000000000" pitchFamily="2" charset="2"/>
              <a:buChar char="Ø"/>
            </a:pPr>
            <a:endParaRPr lang="en-US" sz="2800" b="0" i="0" dirty="0">
              <a:solidFill>
                <a:srgbClr val="2B2B2B"/>
              </a:solidFill>
              <a:effectLst/>
              <a:latin typeface="+mj-lt"/>
            </a:endParaRPr>
          </a:p>
          <a:p>
            <a:pPr algn="just">
              <a:buFont typeface="Wingdings" panose="05000000000000000000" pitchFamily="2" charset="2"/>
              <a:buChar char="Ø"/>
            </a:pPr>
            <a:r>
              <a:rPr lang="en-US" sz="2800" b="0" i="0" dirty="0">
                <a:solidFill>
                  <a:srgbClr val="2B2B2B"/>
                </a:solidFill>
                <a:effectLst/>
                <a:latin typeface="+mj-lt"/>
              </a:rPr>
              <a:t>Users bombarded with choices have to take time to interpret and decide, giving them work they don’t want.</a:t>
            </a:r>
          </a:p>
          <a:p>
            <a:pPr algn="just">
              <a:buFont typeface="Wingdings" panose="05000000000000000000" pitchFamily="2" charset="2"/>
              <a:buChar char="Ø"/>
            </a:pPr>
            <a:endParaRPr lang="en-US" sz="2800" dirty="0">
              <a:latin typeface="+mj-lt"/>
            </a:endParaRPr>
          </a:p>
          <a:p>
            <a:pPr algn="just">
              <a:buFont typeface="Wingdings" panose="05000000000000000000" pitchFamily="2" charset="2"/>
              <a:buChar char="Ø"/>
            </a:pPr>
            <a:r>
              <a:rPr lang="en-US" sz="2800" dirty="0" smtClean="0">
                <a:latin typeface="+mj-lt"/>
              </a:rPr>
              <a:t>When </a:t>
            </a:r>
            <a:r>
              <a:rPr lang="en-US" sz="2800" dirty="0">
                <a:latin typeface="+mj-lt"/>
              </a:rPr>
              <a:t>there are lots of options available, your users would need to learn, consider and weigh all the options before making up their mind. That means it takes a longer time to reach their goal. </a:t>
            </a:r>
          </a:p>
          <a:p>
            <a:pPr algn="just">
              <a:buFont typeface="Wingdings" panose="05000000000000000000" pitchFamily="2" charset="2"/>
              <a:buChar char="Ø"/>
            </a:pPr>
            <a:endParaRPr lang="en-US" sz="2800" dirty="0">
              <a:latin typeface="+mj-lt"/>
            </a:endParaRPr>
          </a:p>
          <a:p>
            <a:pPr algn="just">
              <a:buFont typeface="Wingdings" panose="05000000000000000000" pitchFamily="2" charset="2"/>
              <a:buChar char="Ø"/>
            </a:pPr>
            <a:r>
              <a:rPr lang="en-US" sz="2800" dirty="0">
                <a:latin typeface="+mj-lt"/>
              </a:rPr>
              <a:t>Apart from this, more options could mean more problems, especially if there is no clear explanation for each option.</a:t>
            </a:r>
          </a:p>
          <a:p>
            <a:endParaRPr lang="en-US" dirty="0">
              <a:latin typeface="+mj-lt"/>
            </a:endParaRPr>
          </a:p>
        </p:txBody>
      </p:sp>
    </p:spTree>
    <p:extLst>
      <p:ext uri="{BB962C8B-B14F-4D97-AF65-F5344CB8AC3E}">
        <p14:creationId xmlns:p14="http://schemas.microsoft.com/office/powerpoint/2010/main" val="41095080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AF605F-2AE1-EE40-7C15-64786A7533B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A93C9AC0-A16E-DFD8-FF93-E4ED8CE5BC15}"/>
              </a:ext>
            </a:extLst>
          </p:cNvPr>
          <p:cNvSpPr>
            <a:spLocks noGrp="1"/>
          </p:cNvSpPr>
          <p:nvPr>
            <p:ph idx="1"/>
          </p:nvPr>
        </p:nvSpPr>
        <p:spPr>
          <a:xfrm>
            <a:off x="750676" y="785798"/>
            <a:ext cx="7886700" cy="667271"/>
          </a:xfrm>
        </p:spPr>
        <p:txBody>
          <a:bodyPr>
            <a:normAutofit fontScale="92500" lnSpcReduction="10000"/>
          </a:bodyPr>
          <a:lstStyle/>
          <a:p>
            <a:r>
              <a:rPr lang="en-US" b="0" i="0" dirty="0">
                <a:solidFill>
                  <a:srgbClr val="2B2B2B"/>
                </a:solidFill>
                <a:effectLst/>
                <a:latin typeface="Merriweather" panose="00000500000000000000" pitchFamily="2" charset="0"/>
              </a:rPr>
              <a:t> </a:t>
            </a:r>
            <a:r>
              <a:rPr lang="en-US" b="0" i="0" dirty="0">
                <a:solidFill>
                  <a:srgbClr val="2B2B2B"/>
                </a:solidFill>
                <a:effectLst/>
                <a:latin typeface="+mj-lt"/>
              </a:rPr>
              <a:t>You can see Hick’s Law in action in the </a:t>
            </a:r>
            <a:r>
              <a:rPr lang="en-US" b="0" i="0" u="sng" dirty="0">
                <a:effectLst/>
                <a:latin typeface="+mj-lt"/>
                <a:hlinkClick r:id="rId2" tooltip="What is Navigation?"/>
              </a:rPr>
              <a:t>navigation</a:t>
            </a:r>
            <a:r>
              <a:rPr lang="en-US" b="0" i="0" dirty="0">
                <a:solidFill>
                  <a:srgbClr val="2B2B2B"/>
                </a:solidFill>
                <a:effectLst/>
                <a:latin typeface="+mj-lt"/>
              </a:rPr>
              <a:t> of almost any website. </a:t>
            </a:r>
            <a:endParaRPr lang="en-IN" dirty="0">
              <a:latin typeface="+mj-lt"/>
            </a:endParaRPr>
          </a:p>
        </p:txBody>
      </p:sp>
      <p:sp>
        <p:nvSpPr>
          <p:cNvPr id="4" name="Footer Placeholder 3">
            <a:extLst>
              <a:ext uri="{FF2B5EF4-FFF2-40B4-BE49-F238E27FC236}">
                <a16:creationId xmlns:a16="http://schemas.microsoft.com/office/drawing/2014/main" xmlns="" id="{35815863-3C96-98AE-E4B8-BFB328FF07BC}"/>
              </a:ext>
            </a:extLst>
          </p:cNvPr>
          <p:cNvSpPr>
            <a:spLocks noGrp="1"/>
          </p:cNvSpPr>
          <p:nvPr>
            <p:ph type="ftr" sz="quarter" idx="11"/>
          </p:nvPr>
        </p:nvSpPr>
        <p:spPr/>
        <p:txBody>
          <a:bodyPr/>
          <a:lstStyle/>
          <a:p>
            <a:r>
              <a:rPr lang="en-GB"/>
              <a:t>www.id-book.com</a:t>
            </a:r>
            <a:endParaRPr lang="en-GB" dirty="0"/>
          </a:p>
        </p:txBody>
      </p:sp>
      <p:sp>
        <p:nvSpPr>
          <p:cNvPr id="5" name="Slide Number Placeholder 4">
            <a:extLst>
              <a:ext uri="{FF2B5EF4-FFF2-40B4-BE49-F238E27FC236}">
                <a16:creationId xmlns:a16="http://schemas.microsoft.com/office/drawing/2014/main" xmlns="" id="{BBA94F4B-5804-6AC8-FFAF-016B87A5EFB3}"/>
              </a:ext>
            </a:extLst>
          </p:cNvPr>
          <p:cNvSpPr>
            <a:spLocks noGrp="1"/>
          </p:cNvSpPr>
          <p:nvPr>
            <p:ph type="sldNum" sz="quarter" idx="12"/>
          </p:nvPr>
        </p:nvSpPr>
        <p:spPr/>
        <p:txBody>
          <a:bodyPr/>
          <a:lstStyle/>
          <a:p>
            <a:fld id="{C66CD472-154E-424C-89AE-4DECF5962F32}" type="slidenum">
              <a:rPr lang="en-US" smtClean="0"/>
              <a:t>98</a:t>
            </a:fld>
            <a:endParaRPr lang="en-US" dirty="0"/>
          </a:p>
        </p:txBody>
      </p:sp>
      <p:pic>
        <p:nvPicPr>
          <p:cNvPr id="9" name="Picture 8">
            <a:extLst>
              <a:ext uri="{FF2B5EF4-FFF2-40B4-BE49-F238E27FC236}">
                <a16:creationId xmlns:a16="http://schemas.microsoft.com/office/drawing/2014/main" xmlns="" id="{3D0133A6-7735-440E-F590-F1240795BEA8}"/>
              </a:ext>
            </a:extLst>
          </p:cNvPr>
          <p:cNvPicPr>
            <a:picLocks noChangeAspect="1"/>
          </p:cNvPicPr>
          <p:nvPr/>
        </p:nvPicPr>
        <p:blipFill>
          <a:blip r:embed="rId3"/>
          <a:stretch>
            <a:fillRect/>
          </a:stretch>
        </p:blipFill>
        <p:spPr>
          <a:xfrm>
            <a:off x="495300" y="1873741"/>
            <a:ext cx="8153400" cy="4723611"/>
          </a:xfrm>
          <a:prstGeom prst="rect">
            <a:avLst/>
          </a:prstGeom>
        </p:spPr>
      </p:pic>
    </p:spTree>
    <p:extLst>
      <p:ext uri="{BB962C8B-B14F-4D97-AF65-F5344CB8AC3E}">
        <p14:creationId xmlns:p14="http://schemas.microsoft.com/office/powerpoint/2010/main" val="13641005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880692-E349-7D62-6144-54141176F521}"/>
              </a:ext>
            </a:extLst>
          </p:cNvPr>
          <p:cNvSpPr>
            <a:spLocks noGrp="1"/>
          </p:cNvSpPr>
          <p:nvPr>
            <p:ph type="title"/>
          </p:nvPr>
        </p:nvSpPr>
        <p:spPr/>
        <p:txBody>
          <a:bodyPr/>
          <a:lstStyle/>
          <a:p>
            <a:r>
              <a:rPr lang="en-IN" dirty="0"/>
              <a:t>Follows Hicks law or not?</a:t>
            </a:r>
          </a:p>
        </p:txBody>
      </p:sp>
      <p:pic>
        <p:nvPicPr>
          <p:cNvPr id="2050" name="Picture 2">
            <a:extLst>
              <a:ext uri="{FF2B5EF4-FFF2-40B4-BE49-F238E27FC236}">
                <a16:creationId xmlns:a16="http://schemas.microsoft.com/office/drawing/2014/main" xmlns="" id="{E1843721-93E8-4187-FDC0-A018A196CA9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1600" y="1713529"/>
            <a:ext cx="68997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87076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10897</TotalTime>
  <Words>4134</Words>
  <Application>Microsoft Office PowerPoint</Application>
  <PresentationFormat>On-screen Show (4:3)</PresentationFormat>
  <Paragraphs>541</Paragraphs>
  <Slides>106</Slides>
  <Notes>31</Notes>
  <HiddenSlides>0</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1</vt:i4>
      </vt:variant>
      <vt:variant>
        <vt:lpstr>Slide Titles</vt:lpstr>
      </vt:variant>
      <vt:variant>
        <vt:i4>106</vt:i4>
      </vt:variant>
    </vt:vector>
  </HeadingPairs>
  <TitlesOfParts>
    <vt:vector size="125" baseType="lpstr">
      <vt:lpstr>ＭＳ Ｐゴシック</vt:lpstr>
      <vt:lpstr>Arial</vt:lpstr>
      <vt:lpstr>AvenirNext</vt:lpstr>
      <vt:lpstr>Calibri</vt:lpstr>
      <vt:lpstr>charter</vt:lpstr>
      <vt:lpstr>inherit</vt:lpstr>
      <vt:lpstr>Liberation Sans</vt:lpstr>
      <vt:lpstr>Linux Libertine</vt:lpstr>
      <vt:lpstr>Merriweather</vt:lpstr>
      <vt:lpstr>sohne</vt:lpstr>
      <vt:lpstr>Symbol</vt:lpstr>
      <vt:lpstr>Tahoma</vt:lpstr>
      <vt:lpstr>Times</vt:lpstr>
      <vt:lpstr>Times New Roman</vt:lpstr>
      <vt:lpstr>TradeGothic</vt:lpstr>
      <vt:lpstr>Verdana</vt:lpstr>
      <vt:lpstr>Wingdings</vt:lpstr>
      <vt:lpstr>Office Theme</vt:lpstr>
      <vt:lpstr>Document</vt:lpstr>
      <vt:lpstr>PowerPoint Presentation</vt:lpstr>
      <vt:lpstr>PowerPoint Presentation</vt:lpstr>
      <vt:lpstr>Bad designs</vt:lpstr>
      <vt:lpstr>Opening the file drawer </vt:lpstr>
      <vt:lpstr>Plugging in a USB connector </vt:lpstr>
      <vt:lpstr>   Good design</vt:lpstr>
      <vt:lpstr>Good Design</vt:lpstr>
      <vt:lpstr>  Good design</vt:lpstr>
      <vt:lpstr>Dilemma</vt:lpstr>
      <vt:lpstr>Zara- Unconventional navigation  </vt:lpstr>
      <vt:lpstr> IMDb-Cluttered layout </vt:lpstr>
      <vt:lpstr>CNN - Slow load time</vt:lpstr>
      <vt:lpstr> eBay-Complex product pages</vt:lpstr>
      <vt:lpstr>What to design</vt:lpstr>
      <vt:lpstr>What is user centered(interaction) design?</vt:lpstr>
      <vt:lpstr>Goals of interaction design</vt:lpstr>
      <vt:lpstr>Interaction design</vt:lpstr>
      <vt:lpstr>Interaction design in business</vt:lpstr>
      <vt:lpstr>Usability goals</vt:lpstr>
      <vt:lpstr>The user experience</vt:lpstr>
      <vt:lpstr>Why was the iPod user experience such a success?</vt:lpstr>
      <vt:lpstr>Core characteristics of interaction design</vt:lpstr>
      <vt:lpstr>Why?</vt:lpstr>
      <vt:lpstr>Accessibility and inclusiveness</vt:lpstr>
      <vt:lpstr>Disability</vt:lpstr>
      <vt:lpstr>Cultural differences</vt:lpstr>
      <vt:lpstr>Visibility - poor interface</vt:lpstr>
      <vt:lpstr>Visibility - Improving on a poor interface</vt:lpstr>
      <vt:lpstr>What do I do if I am wearing black?</vt:lpstr>
      <vt:lpstr>Feedback</vt:lpstr>
      <vt:lpstr>Feedback</vt:lpstr>
      <vt:lpstr>PowerPoint Presentation</vt:lpstr>
      <vt:lpstr>Constraints</vt:lpstr>
      <vt:lpstr>Logical or ambiguous design?</vt:lpstr>
      <vt:lpstr>How to design them more logically</vt:lpstr>
      <vt:lpstr>Consistency</vt:lpstr>
      <vt:lpstr>When consistency breaks down</vt:lpstr>
      <vt:lpstr>Internal and external consistency</vt:lpstr>
      <vt:lpstr>Keypad numbers layout</vt:lpstr>
      <vt:lpstr>Affordances: to give a clue</vt:lpstr>
      <vt:lpstr>What does “affordance” have to offer interaction design?</vt:lpstr>
      <vt:lpstr>Bringing cognitive psychology knowledge to HCI</vt:lpstr>
      <vt:lpstr>Core cognitive aspects </vt:lpstr>
      <vt:lpstr>Attention </vt:lpstr>
      <vt:lpstr>Design implications for attention</vt:lpstr>
      <vt:lpstr>An example of over-use of graphics</vt:lpstr>
      <vt:lpstr>Perception and recognition</vt:lpstr>
      <vt:lpstr>Which is easiest to read and why?</vt:lpstr>
      <vt:lpstr>Memory</vt:lpstr>
      <vt:lpstr>The problem with the classic ‘72’</vt:lpstr>
      <vt:lpstr>What some designers get up to…</vt:lpstr>
      <vt:lpstr>PowerPoint Presentation</vt:lpstr>
      <vt:lpstr>Affordance</vt:lpstr>
      <vt:lpstr>PowerPoint Presentation</vt:lpstr>
      <vt:lpstr>Implicit Affordance</vt:lpstr>
      <vt:lpstr>Explicit Affordance</vt:lpstr>
      <vt:lpstr>Signifiers</vt:lpstr>
      <vt:lpstr>PowerPoint Presentation</vt:lpstr>
      <vt:lpstr>Good examples of signifiers</vt:lpstr>
      <vt:lpstr>PowerPoint Presentation</vt:lpstr>
      <vt:lpstr>PowerPoint Presentation</vt:lpstr>
      <vt:lpstr>Affordances and signifiers together </vt:lpstr>
      <vt:lpstr>Example: Perceiving a chair, the structure, plains and stability, we know it can be sat or stood on. Example: Perceiving a button on a screen, we know it is something that can be pressed to produce an action. </vt:lpstr>
      <vt:lpstr>  Example: The chair has a balloon tied to it, implying that it is reserved for some special occasion. Example: The button is greyed out, suggesting it is inactive.  </vt:lpstr>
      <vt:lpstr> </vt:lpstr>
      <vt:lpstr>PowerPoint Presentation</vt:lpstr>
      <vt:lpstr>PowerPoint Presentation</vt:lpstr>
      <vt:lpstr>PowerPoint Presentation</vt:lpstr>
      <vt:lpstr>Negative affordance </vt:lpstr>
      <vt:lpstr>Hidden affordance </vt:lpstr>
      <vt:lpstr>Feedback</vt:lpstr>
      <vt:lpstr>PowerPoint Presentation</vt:lpstr>
      <vt:lpstr>PowerPoint Presentation</vt:lpstr>
      <vt:lpstr>PowerPoint Presentation</vt:lpstr>
      <vt:lpstr>PowerPoint Presentation</vt:lpstr>
      <vt:lpstr>Visibility</vt:lpstr>
      <vt:lpstr>PowerPoint Presentation</vt:lpstr>
      <vt:lpstr>PowerPoint Presentation</vt:lpstr>
      <vt:lpstr>Mapping</vt:lpstr>
      <vt:lpstr>PowerPoint Presentation</vt:lpstr>
      <vt:lpstr>ERGONOMICS </vt:lpstr>
      <vt:lpstr>PowerPoint Presentation</vt:lpstr>
      <vt:lpstr>PowerPoint Presentation</vt:lpstr>
      <vt:lpstr>PowerPoint Presentation</vt:lpstr>
      <vt:lpstr>Criteria for Soft Ergonomics</vt:lpstr>
      <vt:lpstr>PowerPoint Presentation</vt:lpstr>
      <vt:lpstr> UCD Principles </vt:lpstr>
      <vt:lpstr>User-Centered Design Process </vt:lpstr>
      <vt:lpstr> Phases of the UCD process:</vt:lpstr>
      <vt:lpstr>PowerPoint Presentation</vt:lpstr>
      <vt:lpstr>6 Laws that Help You Create a Better Design</vt:lpstr>
      <vt:lpstr>Fitts’ Law: Make it simple, but significant</vt:lpstr>
      <vt:lpstr>PowerPoint Presentation</vt:lpstr>
      <vt:lpstr>PowerPoint Presentation</vt:lpstr>
      <vt:lpstr>PowerPoint Presentation</vt:lpstr>
      <vt:lpstr>Hick’s Law: More options, more problems</vt:lpstr>
      <vt:lpstr>PowerPoint Presentation</vt:lpstr>
      <vt:lpstr>PowerPoint Presentation</vt:lpstr>
      <vt:lpstr>Follows Hicks law or not?</vt:lpstr>
      <vt:lpstr> Weber’s Law: Just Noticeable Difference </vt:lpstr>
      <vt:lpstr>PowerPoint Presentation</vt:lpstr>
      <vt:lpstr>PowerPoint Presentation</vt:lpstr>
      <vt:lpstr>Jakob’s law</vt:lpstr>
      <vt:lpstr>Ochkam’s Razor Law</vt:lpstr>
      <vt:lpstr>Pareto Principle</vt:lpstr>
      <vt:lpstr>PowerPoint Presentation</vt:lpstr>
    </vt:vector>
  </TitlesOfParts>
  <Company>John Wiley and Sons, Inc.</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King, Georgia - Chichester</dc:creator>
  <cp:lastModifiedBy>Archana Gulati (Dr.)</cp:lastModifiedBy>
  <cp:revision>152</cp:revision>
  <dcterms:created xsi:type="dcterms:W3CDTF">2015-01-06T09:40:09Z</dcterms:created>
  <dcterms:modified xsi:type="dcterms:W3CDTF">2022-08-09T06:05:19Z</dcterms:modified>
</cp:coreProperties>
</file>